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24"/>
  </p:notesMasterIdLst>
  <p:sldIdLst>
    <p:sldId id="256" r:id="rId2"/>
    <p:sldId id="258" r:id="rId3"/>
    <p:sldId id="257" r:id="rId4"/>
    <p:sldId id="2244" r:id="rId5"/>
    <p:sldId id="2245" r:id="rId6"/>
    <p:sldId id="2246" r:id="rId7"/>
    <p:sldId id="2247" r:id="rId8"/>
    <p:sldId id="304" r:id="rId9"/>
    <p:sldId id="425" r:id="rId10"/>
    <p:sldId id="375" r:id="rId11"/>
    <p:sldId id="403" r:id="rId12"/>
    <p:sldId id="377" r:id="rId13"/>
    <p:sldId id="349" r:id="rId14"/>
    <p:sldId id="351" r:id="rId15"/>
    <p:sldId id="378" r:id="rId16"/>
    <p:sldId id="379" r:id="rId17"/>
    <p:sldId id="383" r:id="rId18"/>
    <p:sldId id="293" r:id="rId19"/>
    <p:sldId id="294" r:id="rId20"/>
    <p:sldId id="2248" r:id="rId21"/>
    <p:sldId id="2223" r:id="rId22"/>
    <p:sldId id="404" r:id="rId23"/>
    <p:sldId id="405" r:id="rId24"/>
    <p:sldId id="426" r:id="rId25"/>
    <p:sldId id="427" r:id="rId26"/>
    <p:sldId id="428" r:id="rId27"/>
    <p:sldId id="429" r:id="rId28"/>
    <p:sldId id="430" r:id="rId29"/>
    <p:sldId id="431" r:id="rId30"/>
    <p:sldId id="406" r:id="rId31"/>
    <p:sldId id="385" r:id="rId32"/>
    <p:sldId id="432" r:id="rId33"/>
    <p:sldId id="407" r:id="rId34"/>
    <p:sldId id="454" r:id="rId35"/>
    <p:sldId id="356" r:id="rId36"/>
    <p:sldId id="421" r:id="rId37"/>
    <p:sldId id="2249" r:id="rId38"/>
    <p:sldId id="2227" r:id="rId39"/>
    <p:sldId id="2228" r:id="rId40"/>
    <p:sldId id="2186" r:id="rId41"/>
    <p:sldId id="350" r:id="rId42"/>
    <p:sldId id="272" r:id="rId43"/>
    <p:sldId id="361" r:id="rId44"/>
    <p:sldId id="273" r:id="rId45"/>
    <p:sldId id="274" r:id="rId46"/>
    <p:sldId id="275" r:id="rId47"/>
    <p:sldId id="277" r:id="rId48"/>
    <p:sldId id="279" r:id="rId49"/>
    <p:sldId id="280" r:id="rId50"/>
    <p:sldId id="281" r:id="rId51"/>
    <p:sldId id="393" r:id="rId52"/>
    <p:sldId id="365" r:id="rId53"/>
    <p:sldId id="367" r:id="rId54"/>
    <p:sldId id="368" r:id="rId55"/>
    <p:sldId id="369" r:id="rId56"/>
    <p:sldId id="282" r:id="rId57"/>
    <p:sldId id="284" r:id="rId58"/>
    <p:sldId id="285" r:id="rId59"/>
    <p:sldId id="394" r:id="rId60"/>
    <p:sldId id="370" r:id="rId61"/>
    <p:sldId id="287" r:id="rId62"/>
    <p:sldId id="288" r:id="rId63"/>
    <p:sldId id="2208" r:id="rId64"/>
    <p:sldId id="2209" r:id="rId65"/>
    <p:sldId id="289" r:id="rId66"/>
    <p:sldId id="395" r:id="rId67"/>
    <p:sldId id="396" r:id="rId68"/>
    <p:sldId id="397" r:id="rId69"/>
    <p:sldId id="290" r:id="rId70"/>
    <p:sldId id="362" r:id="rId71"/>
    <p:sldId id="363" r:id="rId72"/>
    <p:sldId id="398" r:id="rId73"/>
    <p:sldId id="355" r:id="rId74"/>
    <p:sldId id="444" r:id="rId75"/>
    <p:sldId id="443" r:id="rId76"/>
    <p:sldId id="451" r:id="rId77"/>
    <p:sldId id="436" r:id="rId78"/>
    <p:sldId id="435" r:id="rId79"/>
    <p:sldId id="453" r:id="rId80"/>
    <p:sldId id="438" r:id="rId81"/>
    <p:sldId id="440" r:id="rId82"/>
    <p:sldId id="441" r:id="rId83"/>
    <p:sldId id="437" r:id="rId84"/>
    <p:sldId id="445" r:id="rId85"/>
    <p:sldId id="2224" r:id="rId86"/>
    <p:sldId id="423" r:id="rId87"/>
    <p:sldId id="2210" r:id="rId88"/>
    <p:sldId id="2211" r:id="rId89"/>
    <p:sldId id="2214" r:id="rId90"/>
    <p:sldId id="2213" r:id="rId91"/>
    <p:sldId id="2215" r:id="rId92"/>
    <p:sldId id="2212" r:id="rId93"/>
    <p:sldId id="2217" r:id="rId94"/>
    <p:sldId id="411" r:id="rId95"/>
    <p:sldId id="2218" r:id="rId96"/>
    <p:sldId id="2203" r:id="rId97"/>
    <p:sldId id="2182" r:id="rId98"/>
    <p:sldId id="2207" r:id="rId99"/>
    <p:sldId id="2187" r:id="rId100"/>
    <p:sldId id="2219" r:id="rId101"/>
    <p:sldId id="2205" r:id="rId102"/>
    <p:sldId id="2206" r:id="rId103"/>
    <p:sldId id="2220" r:id="rId104"/>
    <p:sldId id="1048" r:id="rId105"/>
    <p:sldId id="433" r:id="rId106"/>
    <p:sldId id="2204" r:id="rId107"/>
    <p:sldId id="2225" r:id="rId108"/>
    <p:sldId id="2226" r:id="rId109"/>
    <p:sldId id="2229" r:id="rId110"/>
    <p:sldId id="2193" r:id="rId111"/>
    <p:sldId id="1685" r:id="rId112"/>
    <p:sldId id="1522" r:id="rId113"/>
    <p:sldId id="2194" r:id="rId114"/>
    <p:sldId id="1680" r:id="rId115"/>
    <p:sldId id="2230" r:id="rId116"/>
    <p:sldId id="2195" r:id="rId117"/>
    <p:sldId id="419" r:id="rId118"/>
    <p:sldId id="2242" r:id="rId119"/>
    <p:sldId id="298" r:id="rId120"/>
    <p:sldId id="2243" r:id="rId121"/>
    <p:sldId id="315" r:id="rId122"/>
    <p:sldId id="346" r:id="rId123"/>
  </p:sldIdLst>
  <p:sldSz cx="9144000" cy="6858000" type="screen4x3"/>
  <p:notesSz cx="9144000" cy="6858000"/>
  <p:embeddedFontLst>
    <p:embeddedFont>
      <p:font typeface="Calibri" panose="020F0502020204030204" pitchFamily="34" charset="0"/>
      <p:regular r:id="rId125"/>
      <p:bold r:id="rId126"/>
      <p:italic r:id="rId127"/>
      <p:boldItalic r:id="rId128"/>
    </p:embeddedFont>
    <p:embeddedFont>
      <p:font typeface="Impact" panose="020B0806030902050204" pitchFamily="34" charset="0"/>
      <p:regular r:id="rId129"/>
    </p:embeddedFont>
    <p:embeddedFont>
      <p:font typeface="Rockwell" panose="02060603020205020403" pitchFamily="18"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B0"/>
    <a:srgbClr val="00789E"/>
    <a:srgbClr val="008CB8"/>
    <a:srgbClr val="FFFF00"/>
    <a:srgbClr val="FEF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2" autoAdjust="0"/>
  </p:normalViewPr>
  <p:slideViewPr>
    <p:cSldViewPr snapToGrid="0">
      <p:cViewPr varScale="1">
        <p:scale>
          <a:sx n="145" d="100"/>
          <a:sy n="145" d="100"/>
        </p:scale>
        <p:origin x="11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2.fntdata"/><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font" Target="fonts/font5.fntdata"/><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6.fntdata"/><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pp.ged.com/preLogin2?language=ENU&amp;locale=USA#/login"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www.aztecsoftware.com/contact-us/"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pp.ged.com/preLogin2?language=ENU&amp;locale=USA#/login"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www.aztecsoftware.com/contact-u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849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602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895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867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42ecb45155_0_100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g42ecb45155_0_100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6942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42ecb45155_0_1013: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g42ecb45155_0_1013: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Temple University and Altoona SD</a:t>
            </a:r>
            <a:endParaRPr/>
          </a:p>
        </p:txBody>
      </p:sp>
      <p:sp>
        <p:nvSpPr>
          <p:cNvPr id="879" name="Google Shape;879;g42ecb45155_0_1013: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5952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402dd8e1eb_1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402dd8e1eb_1_0: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1871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42ecb45155_0_648: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42ecb45155_0_64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148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42ecb45155_0_65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42ecb45155_0_655: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Systems issues</a:t>
            </a:r>
            <a:endParaRPr/>
          </a:p>
        </p:txBody>
      </p:sp>
      <p:sp>
        <p:nvSpPr>
          <p:cNvPr id="795" name="Google Shape;795;g42ecb45155_0_655: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9248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42ecb45155_0_66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42ecb45155_0_66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6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endParaRPr lang="en-US" dirty="0"/>
          </a:p>
          <a:p>
            <a:r>
              <a:rPr lang="en-US" i="1" dirty="0"/>
              <a:t>This slide includes animations. </a:t>
            </a:r>
          </a:p>
          <a:p>
            <a:endParaRPr lang="en-US" dirty="0"/>
          </a:p>
          <a:p>
            <a:r>
              <a:rPr lang="en-US" dirty="0"/>
              <a:t>In the past, the focus of the GED Testing Service was on the development and delivery of the GED test. That all changed in 2014 with a three-pronged purpose. Review each purpose and discuss how that how brought about the change from test to program.</a:t>
            </a:r>
          </a:p>
        </p:txBody>
      </p:sp>
      <p:sp>
        <p:nvSpPr>
          <p:cNvPr id="4" name="Slide Number Placeholder 3"/>
          <p:cNvSpPr>
            <a:spLocks noGrp="1"/>
          </p:cNvSpPr>
          <p:nvPr>
            <p:ph type="sldNum" sz="quarter" idx="10"/>
          </p:nvPr>
        </p:nvSpPr>
        <p:spPr/>
        <p:txBody>
          <a:bodyPr/>
          <a:lstStyle/>
          <a:p>
            <a:fld id="{6583769A-2A3C-664A-B1A3-FCFF0FA87D20}" type="slidenum">
              <a:rPr lang="en-US" smtClean="0"/>
              <a:t>2</a:t>
            </a:fld>
            <a:endParaRPr lang="en-US"/>
          </a:p>
        </p:txBody>
      </p:sp>
    </p:spTree>
    <p:extLst>
      <p:ext uri="{BB962C8B-B14F-4D97-AF65-F5344CB8AC3E}">
        <p14:creationId xmlns:p14="http://schemas.microsoft.com/office/powerpoint/2010/main" val="2057596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42ecb45155_0_1028: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42ecb45155_0_102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022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42ecb45155_0_104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42ecb45155_0_104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3631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42ecb45155_0_126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42ecb45155_0_1268: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g42ecb45155_0_1268: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7855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42ecb45155_0_1278: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42ecb45155_0_1278: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g42ecb45155_0_1278: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2707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42ecb45155_0_128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42ecb45155_0_128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g42ecb45155_0_1287: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5238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6778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2ecb45155_0_58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42ecb45155_0_58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294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8414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2981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 GED Advisor for encouragement,</a:t>
            </a:r>
            <a:r>
              <a:rPr lang="en-US" baseline="0" dirty="0">
                <a:latin typeface="Calibri" charset="0"/>
              </a:rPr>
              <a:t> motivation and help</a:t>
            </a:r>
            <a:endParaRPr lang="en-US" dirty="0">
              <a:latin typeface="Calibri" charset="0"/>
            </a:endParaRPr>
          </a:p>
          <a:p>
            <a:r>
              <a:rPr lang="en-US" dirty="0">
                <a:latin typeface="Calibri" charset="0"/>
              </a:rPr>
              <a:t>- Some employers are offering rewards for passing the test</a:t>
            </a:r>
          </a:p>
        </p:txBody>
      </p:sp>
      <p:sp>
        <p:nvSpPr>
          <p:cNvPr id="552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00ABC3-5C79-3843-9CAD-83E29D768A29}" type="slidenum">
              <a:rPr kumimoji="0" lang="en-US" sz="1200" b="0" i="0" u="none" strike="noStrike" kern="1200" cap="none" spc="0" normalizeH="0" baseline="0" noProof="0">
                <a:ln>
                  <a:noFill/>
                </a:ln>
                <a:solidFill>
                  <a:prstClr val="black"/>
                </a:solidFill>
                <a:effectLst/>
                <a:uLnTx/>
                <a:uFillTx/>
                <a:latin typeface="Calibri" charset="0"/>
                <a:ea typeface="MS PGothic" charset="0"/>
                <a:cs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MS PGothic" charset="0"/>
            </a:endParaRPr>
          </a:p>
        </p:txBody>
      </p:sp>
    </p:spTree>
    <p:extLst>
      <p:ext uri="{BB962C8B-B14F-4D97-AF65-F5344CB8AC3E}">
        <p14:creationId xmlns:p14="http://schemas.microsoft.com/office/powerpoint/2010/main" val="334921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02dd8e1eb_1_88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402dd8e1eb_1_88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52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02dd8e1eb_1_89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402dd8e1eb_1_89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31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02dd8e1eb_1_90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402dd8e1eb_1_90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604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402dd8e1eb_1_90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402dd8e1eb_1_90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8545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402dd8e1eb_1_105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402dd8e1eb_1_105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5919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402dd8e1eb_1_106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g402dd8e1eb_1_106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9106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402dd8e1eb_1_913: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402dd8e1eb_1_913: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5417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02dd8e1eb_1_91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402dd8e1eb_1_91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386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02dd8e1eb_1_91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402dd8e1eb_1_91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057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402dd8e1eb_1_92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402dd8e1eb_1_92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5784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092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402dd8e1eb_1_108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g402dd8e1eb_1_1080: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2326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402dd8e1eb_1_93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402dd8e1eb_1_93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052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02dd8e1eb_1_89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402dd8e1eb_1_89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5370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402dd8e1eb_1_93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402dd8e1eb_1_93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0759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403affd69e_1_0: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403affd69e_1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403affd69e_1_0: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3092204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403affd69e_1_7: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403affd69e_1_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403affd69e_1_7: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256286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03affd69e_1_1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403affd69e_1_1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403affd69e_1_14: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extLst>
      <p:ext uri="{BB962C8B-B14F-4D97-AF65-F5344CB8AC3E}">
        <p14:creationId xmlns:p14="http://schemas.microsoft.com/office/powerpoint/2010/main" val="949810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2ecb45155_0_58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42ecb45155_0_58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460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402dd8e1eb_1_103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402dd8e1eb_1_103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75284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402dd8e1eb_1_103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402dd8e1eb_1_103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22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42ecb45155_0_61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g42ecb45155_0_61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18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402dd8e1eb_1_103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402dd8e1eb_1_103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323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2ecb45155_0_58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42ecb45155_0_58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79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2ecb45155_0_58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42ecb45155_0_58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672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402dd8e1eb_1_103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402dd8e1eb_1_1034: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362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2ecb45155_0_58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42ecb45155_0_58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472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6" name="Shape 4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678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2ecb45155_0_58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42ecb45155_0_58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98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514351" y="5867400"/>
            <a:ext cx="4114799" cy="4800600"/>
          </a:xfrm>
          <a:prstGeom prst="rect">
            <a:avLst/>
          </a:prstGeom>
        </p:spPr>
        <p:txBody>
          <a:bodyPr lIns="91425" tIns="91425" rIns="91425" bIns="91425" anchor="t" anchorCtr="0">
            <a:noAutofit/>
          </a:bodyPr>
          <a:lstStyle/>
          <a:p>
            <a:pPr lvl="0">
              <a:spcBef>
                <a:spcPts val="0"/>
              </a:spcBef>
              <a:buNone/>
            </a:pPr>
            <a:endParaRPr/>
          </a:p>
        </p:txBody>
      </p:sp>
      <p:sp>
        <p:nvSpPr>
          <p:cNvPr id="401" name="Shape 401"/>
          <p:cNvSpPr>
            <a:spLocks noGrp="1" noRot="1" noChangeAspect="1"/>
          </p:cNvSpPr>
          <p:nvPr>
            <p:ph type="sldImg" idx="2"/>
          </p:nvPr>
        </p:nvSpPr>
        <p:spPr>
          <a:xfrm>
            <a:off x="-171450" y="1524000"/>
            <a:ext cx="5486400" cy="41148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4746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514351" y="5867400"/>
            <a:ext cx="4114799" cy="4800600"/>
          </a:xfrm>
          <a:prstGeom prst="rect">
            <a:avLst/>
          </a:prstGeom>
        </p:spPr>
        <p:txBody>
          <a:bodyPr lIns="91425" tIns="91425" rIns="91425" bIns="91425" anchor="t" anchorCtr="0">
            <a:noAutofit/>
          </a:bodyPr>
          <a:lstStyle/>
          <a:p>
            <a:r>
              <a:rPr lang="en-US" sz="1200" b="0" i="0" kern="1200" dirty="0">
                <a:solidFill>
                  <a:schemeClr val="tx1"/>
                </a:solidFill>
                <a:effectLst/>
                <a:latin typeface="+mn-lt"/>
                <a:ea typeface="+mn-ea"/>
                <a:cs typeface="+mn-cs"/>
              </a:rPr>
              <a:t>Key Points</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GED Flash for Individuals™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Details:</a:t>
            </a:r>
            <a:r>
              <a:rPr lang="en-US" sz="1200" b="0" i="0" kern="1200" dirty="0">
                <a:solidFill>
                  <a:schemeClr val="tx1"/>
                </a:solidFill>
                <a:effectLst/>
                <a:latin typeface="+mn-lt"/>
                <a:ea typeface="+mn-ea"/>
                <a:cs typeface="+mn-cs"/>
              </a:rPr>
              <a:t> Online, interactive tool that functions similar to traditional flashcards, giving users the option to test their knowledge of GED test subjects with instant feedback. It offers thousands of practice questions in each of the four GED test subjects, and it was created to be easily used on students’ mobile devices.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Target test subjects:</a:t>
            </a:r>
            <a:r>
              <a:rPr lang="en-US" sz="1200" b="0" i="0" kern="1200" dirty="0">
                <a:solidFill>
                  <a:schemeClr val="tx1"/>
                </a:solidFill>
                <a:effectLst/>
                <a:latin typeface="+mn-lt"/>
                <a:ea typeface="+mn-ea"/>
                <a:cs typeface="+mn-cs"/>
              </a:rPr>
              <a:t> All (Math, Science, RLA, Social Studies)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Benefits: </a:t>
            </a:r>
            <a:r>
              <a:rPr lang="en-US" sz="1200" b="0" i="0" kern="1200" dirty="0">
                <a:solidFill>
                  <a:schemeClr val="tx1"/>
                </a:solidFill>
                <a:effectLst/>
                <a:latin typeface="+mn-lt"/>
                <a:ea typeface="+mn-ea"/>
                <a:cs typeface="+mn-cs"/>
              </a:rPr>
              <a:t>Provides instant feedback on which questions students got right or wrong, giving the information they need to develop study plans and identify the skills they need to improve to pass the test. Questions are randomized and students have access to more than 6,000 practice items.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Cost: </a:t>
            </a:r>
            <a:r>
              <a:rPr lang="en-US" sz="1200" b="0" i="0" kern="1200" dirty="0">
                <a:solidFill>
                  <a:schemeClr val="tx1"/>
                </a:solidFill>
                <a:effectLst/>
                <a:latin typeface="+mn-lt"/>
                <a:ea typeface="+mn-ea"/>
                <a:cs typeface="+mn-cs"/>
              </a:rPr>
              <a:t>Available in a 30-day subscription per subject, subscriptions can be renewed.</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Special promotion: </a:t>
            </a:r>
            <a:r>
              <a:rPr lang="en-US" sz="1200" b="0" i="0" kern="1200" dirty="0">
                <a:solidFill>
                  <a:schemeClr val="tx1"/>
                </a:solidFill>
                <a:effectLst/>
                <a:latin typeface="+mn-lt"/>
                <a:ea typeface="+mn-ea"/>
                <a:cs typeface="+mn-cs"/>
              </a:rPr>
              <a:t>Now through July 15, students can purchase access to GED Flash for $3 off per 30-day subscription of individual subjects using the promo code </a:t>
            </a:r>
            <a:r>
              <a:rPr lang="en-US" sz="1200" b="1" i="0" kern="1200" dirty="0">
                <a:solidFill>
                  <a:schemeClr val="tx1"/>
                </a:solidFill>
                <a:effectLst/>
                <a:latin typeface="+mn-lt"/>
                <a:ea typeface="+mn-ea"/>
                <a:cs typeface="+mn-cs"/>
              </a:rPr>
              <a:t>SUMMERFLASH</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How to buy:</a:t>
            </a:r>
            <a:r>
              <a:rPr lang="en-US" sz="1200" b="0" i="0" kern="1200" dirty="0">
                <a:solidFill>
                  <a:schemeClr val="tx1"/>
                </a:solidFill>
                <a:effectLst/>
                <a:latin typeface="+mn-lt"/>
                <a:ea typeface="+mn-ea"/>
                <a:cs typeface="+mn-cs"/>
              </a:rPr>
              <a:t> Students can purchase subscriptions to GED Flash through their </a:t>
            </a:r>
            <a:r>
              <a:rPr lang="en-US" sz="1200" b="0" i="0" u="sng" kern="1200" dirty="0">
                <a:solidFill>
                  <a:schemeClr val="tx1"/>
                </a:solidFill>
                <a:effectLst/>
                <a:latin typeface="+mn-lt"/>
                <a:ea typeface="+mn-ea"/>
                <a:cs typeface="+mn-cs"/>
                <a:hlinkClick r:id="rId3"/>
              </a:rPr>
              <a:t>GED.com accounts</a:t>
            </a:r>
            <a:endParaRPr lang="en-US" sz="1200" b="0" i="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GED Flash for Organizations™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Details: Similar to the GED Flash for Individuals product. </a:t>
            </a:r>
            <a:r>
              <a:rPr lang="en-US" sz="1200" b="0" i="0" kern="1200" dirty="0">
                <a:solidFill>
                  <a:schemeClr val="tx1"/>
                </a:solidFill>
                <a:effectLst/>
                <a:latin typeface="+mn-lt"/>
                <a:ea typeface="+mn-ea"/>
                <a:cs typeface="+mn-cs"/>
              </a:rPr>
              <a:t>Allows programs and instructors access to the same questions and answers available to individual students, with the addition of tracking and interpretive tools.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Target test subjects:</a:t>
            </a:r>
            <a:r>
              <a:rPr lang="en-US" sz="1200" b="0" i="0" kern="1200" dirty="0">
                <a:solidFill>
                  <a:schemeClr val="tx1"/>
                </a:solidFill>
                <a:effectLst/>
                <a:latin typeface="+mn-lt"/>
                <a:ea typeface="+mn-ea"/>
                <a:cs typeface="+mn-cs"/>
              </a:rPr>
              <a:t> All (Math, Science, RLA, Social Studies)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Benefits:</a:t>
            </a:r>
            <a:r>
              <a:rPr lang="en-US" sz="1200" b="0" i="0" kern="1200" dirty="0">
                <a:solidFill>
                  <a:schemeClr val="tx1"/>
                </a:solidFill>
                <a:effectLst/>
                <a:latin typeface="+mn-lt"/>
                <a:ea typeface="+mn-ea"/>
                <a:cs typeface="+mn-cs"/>
              </a:rPr>
              <a:t> Features include reports that show students’ time on task; data related to individual, class and organizational progress; the ability to assign content areas based upon individual or class needs and administrative dashboards that provide quick and easy access to information and tools. Educators can assign multiple students to purchased “seats” as long as students are not using the product at the same time.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Cost: </a:t>
            </a:r>
            <a:r>
              <a:rPr lang="en-US" sz="1200" b="0" i="0" kern="1200" dirty="0">
                <a:solidFill>
                  <a:schemeClr val="tx1"/>
                </a:solidFill>
                <a:effectLst/>
                <a:latin typeface="+mn-lt"/>
                <a:ea typeface="+mn-ea"/>
                <a:cs typeface="+mn-cs"/>
              </a:rPr>
              <a:t>Cost varies according to number of seats purchased</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Special promotion:</a:t>
            </a:r>
            <a:r>
              <a:rPr lang="en-US" sz="1200" b="0" i="0" kern="1200" dirty="0">
                <a:solidFill>
                  <a:schemeClr val="tx1"/>
                </a:solidFill>
                <a:effectLst/>
                <a:latin typeface="+mn-lt"/>
                <a:ea typeface="+mn-ea"/>
                <a:cs typeface="+mn-cs"/>
              </a:rPr>
              <a:t> Now through August 31st educators can purchase GED Flash “seats” for 14 months at the 12-month price and get GED Ready practice tests for $2 each per GED Flash “seat.”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How to buy:</a:t>
            </a:r>
            <a:r>
              <a:rPr lang="en-US" sz="1200" b="0" i="0" kern="1200" dirty="0">
                <a:solidFill>
                  <a:schemeClr val="tx1"/>
                </a:solidFill>
                <a:effectLst/>
                <a:latin typeface="+mn-lt"/>
                <a:ea typeface="+mn-ea"/>
                <a:cs typeface="+mn-cs"/>
              </a:rPr>
              <a:t> Adult education and GED prep programs can purchase by contacting their state relationship manager or </a:t>
            </a:r>
            <a:r>
              <a:rPr lang="en-US" sz="1200" b="0" i="0" u="sng" kern="1200" dirty="0">
                <a:solidFill>
                  <a:schemeClr val="tx1"/>
                </a:solidFill>
                <a:effectLst/>
                <a:latin typeface="+mn-lt"/>
                <a:ea typeface="+mn-ea"/>
                <a:cs typeface="+mn-cs"/>
                <a:hlinkClick r:id="rId4"/>
              </a:rPr>
              <a:t>Aztec Software</a:t>
            </a:r>
            <a:r>
              <a:rPr lang="en-US" sz="1200" b="0" i="0" kern="1200" dirty="0">
                <a:solidFill>
                  <a:schemeClr val="tx1"/>
                </a:solidFill>
                <a:effectLst/>
                <a:latin typeface="+mn-lt"/>
                <a:ea typeface="+mn-ea"/>
                <a:cs typeface="+mn-cs"/>
              </a:rPr>
              <a:t>.</a:t>
            </a:r>
          </a:p>
          <a:p>
            <a:pPr lvl="0">
              <a:spcBef>
                <a:spcPts val="0"/>
              </a:spcBef>
              <a:buNone/>
            </a:pPr>
            <a:endParaRPr dirty="0"/>
          </a:p>
        </p:txBody>
      </p:sp>
      <p:sp>
        <p:nvSpPr>
          <p:cNvPr id="407" name="Shape 407"/>
          <p:cNvSpPr>
            <a:spLocks noGrp="1" noRot="1" noChangeAspect="1"/>
          </p:cNvSpPr>
          <p:nvPr>
            <p:ph type="sldImg" idx="2"/>
          </p:nvPr>
        </p:nvSpPr>
        <p:spPr>
          <a:xfrm>
            <a:off x="-171450" y="1524000"/>
            <a:ext cx="5486400" cy="41148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36536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514351" y="5867400"/>
            <a:ext cx="4114799" cy="4800600"/>
          </a:xfrm>
          <a:prstGeom prst="rect">
            <a:avLst/>
          </a:prstGeom>
        </p:spPr>
        <p:txBody>
          <a:bodyPr lIns="91425" tIns="91425" rIns="91425" bIns="91425" anchor="t" anchorCtr="0">
            <a:noAutofit/>
          </a:bodyPr>
          <a:lstStyle/>
          <a:p>
            <a:r>
              <a:rPr lang="en-US" sz="1200" b="0" i="0" kern="1200" dirty="0">
                <a:solidFill>
                  <a:schemeClr val="tx1"/>
                </a:solidFill>
                <a:effectLst/>
                <a:latin typeface="+mn-lt"/>
                <a:ea typeface="+mn-ea"/>
                <a:cs typeface="+mn-cs"/>
              </a:rPr>
              <a:t>Key Points</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GED Flash for Individuals™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Details:</a:t>
            </a:r>
            <a:r>
              <a:rPr lang="en-US" sz="1200" b="0" i="0" kern="1200" dirty="0">
                <a:solidFill>
                  <a:schemeClr val="tx1"/>
                </a:solidFill>
                <a:effectLst/>
                <a:latin typeface="+mn-lt"/>
                <a:ea typeface="+mn-ea"/>
                <a:cs typeface="+mn-cs"/>
              </a:rPr>
              <a:t> Online, interactive tool that functions similar to traditional flashcards, giving users the option to test their knowledge of GED test subjects with instant feedback. It offers thousands of practice questions in each of the four GED test subjects, and it was created to be easily used on students’ mobile devices.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Target test subjects:</a:t>
            </a:r>
            <a:r>
              <a:rPr lang="en-US" sz="1200" b="0" i="0" kern="1200" dirty="0">
                <a:solidFill>
                  <a:schemeClr val="tx1"/>
                </a:solidFill>
                <a:effectLst/>
                <a:latin typeface="+mn-lt"/>
                <a:ea typeface="+mn-ea"/>
                <a:cs typeface="+mn-cs"/>
              </a:rPr>
              <a:t> All (Math, Science, RLA, Social Studies)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Benefits: </a:t>
            </a:r>
            <a:r>
              <a:rPr lang="en-US" sz="1200" b="0" i="0" kern="1200" dirty="0">
                <a:solidFill>
                  <a:schemeClr val="tx1"/>
                </a:solidFill>
                <a:effectLst/>
                <a:latin typeface="+mn-lt"/>
                <a:ea typeface="+mn-ea"/>
                <a:cs typeface="+mn-cs"/>
              </a:rPr>
              <a:t>Provides instant feedback on which questions students got right or wrong, giving the information they need to develop study plans and identify the skills they need to improve to pass the test. Questions are randomized and students have access to more than 6,000 practice items.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Cost: </a:t>
            </a:r>
            <a:r>
              <a:rPr lang="en-US" sz="1200" b="0" i="0" kern="1200" dirty="0">
                <a:solidFill>
                  <a:schemeClr val="tx1"/>
                </a:solidFill>
                <a:effectLst/>
                <a:latin typeface="+mn-lt"/>
                <a:ea typeface="+mn-ea"/>
                <a:cs typeface="+mn-cs"/>
              </a:rPr>
              <a:t>Available in a 30-day subscription per subject, subscriptions can be renewed.</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Special promotion: </a:t>
            </a:r>
            <a:r>
              <a:rPr lang="en-US" sz="1200" b="0" i="0" kern="1200" dirty="0">
                <a:solidFill>
                  <a:schemeClr val="tx1"/>
                </a:solidFill>
                <a:effectLst/>
                <a:latin typeface="+mn-lt"/>
                <a:ea typeface="+mn-ea"/>
                <a:cs typeface="+mn-cs"/>
              </a:rPr>
              <a:t>Now through July 15, students can purchase access to GED Flash for $3 off per 30-day subscription of individual subjects using the promo code </a:t>
            </a:r>
            <a:r>
              <a:rPr lang="en-US" sz="1200" b="1" i="0" kern="1200" dirty="0">
                <a:solidFill>
                  <a:schemeClr val="tx1"/>
                </a:solidFill>
                <a:effectLst/>
                <a:latin typeface="+mn-lt"/>
                <a:ea typeface="+mn-ea"/>
                <a:cs typeface="+mn-cs"/>
              </a:rPr>
              <a:t>SUMMERFLASH</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How to buy:</a:t>
            </a:r>
            <a:r>
              <a:rPr lang="en-US" sz="1200" b="0" i="0" kern="1200" dirty="0">
                <a:solidFill>
                  <a:schemeClr val="tx1"/>
                </a:solidFill>
                <a:effectLst/>
                <a:latin typeface="+mn-lt"/>
                <a:ea typeface="+mn-ea"/>
                <a:cs typeface="+mn-cs"/>
              </a:rPr>
              <a:t> Students can purchase subscriptions to GED Flash through their </a:t>
            </a:r>
            <a:r>
              <a:rPr lang="en-US" sz="1200" b="0" i="0" u="sng" kern="1200" dirty="0">
                <a:solidFill>
                  <a:schemeClr val="tx1"/>
                </a:solidFill>
                <a:effectLst/>
                <a:latin typeface="+mn-lt"/>
                <a:ea typeface="+mn-ea"/>
                <a:cs typeface="+mn-cs"/>
                <a:hlinkClick r:id="rId3"/>
              </a:rPr>
              <a:t>GED.com accounts</a:t>
            </a:r>
            <a:endParaRPr lang="en-US" sz="1200" b="0" i="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GED Flash for Organizations™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Details: Similar to the GED Flash for Individuals product. </a:t>
            </a:r>
            <a:r>
              <a:rPr lang="en-US" sz="1200" b="0" i="0" kern="1200" dirty="0">
                <a:solidFill>
                  <a:schemeClr val="tx1"/>
                </a:solidFill>
                <a:effectLst/>
                <a:latin typeface="+mn-lt"/>
                <a:ea typeface="+mn-ea"/>
                <a:cs typeface="+mn-cs"/>
              </a:rPr>
              <a:t>Allows programs and instructors access to the same questions and answers available to individual students, with the addition of tracking and interpretive tools.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Target test subjects:</a:t>
            </a:r>
            <a:r>
              <a:rPr lang="en-US" sz="1200" b="0" i="0" kern="1200" dirty="0">
                <a:solidFill>
                  <a:schemeClr val="tx1"/>
                </a:solidFill>
                <a:effectLst/>
                <a:latin typeface="+mn-lt"/>
                <a:ea typeface="+mn-ea"/>
                <a:cs typeface="+mn-cs"/>
              </a:rPr>
              <a:t> All (Math, Science, RLA, Social Studies)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Benefits:</a:t>
            </a:r>
            <a:r>
              <a:rPr lang="en-US" sz="1200" b="0" i="0" kern="1200" dirty="0">
                <a:solidFill>
                  <a:schemeClr val="tx1"/>
                </a:solidFill>
                <a:effectLst/>
                <a:latin typeface="+mn-lt"/>
                <a:ea typeface="+mn-ea"/>
                <a:cs typeface="+mn-cs"/>
              </a:rPr>
              <a:t> Features include reports that show students’ time on task; data related to individual, class and organizational progress; the ability to assign content areas based upon individual or class needs and administrative dashboards that provide quick and easy access to information and tools. Educators can assign multiple students to purchased “seats” as long as students are not using the product at the same time.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Cost: </a:t>
            </a:r>
            <a:r>
              <a:rPr lang="en-US" sz="1200" b="0" i="0" kern="1200" dirty="0">
                <a:solidFill>
                  <a:schemeClr val="tx1"/>
                </a:solidFill>
                <a:effectLst/>
                <a:latin typeface="+mn-lt"/>
                <a:ea typeface="+mn-ea"/>
                <a:cs typeface="+mn-cs"/>
              </a:rPr>
              <a:t>Cost varies according to number of seats purchased</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Special promotion:</a:t>
            </a:r>
            <a:r>
              <a:rPr lang="en-US" sz="1200" b="0" i="0" kern="1200" dirty="0">
                <a:solidFill>
                  <a:schemeClr val="tx1"/>
                </a:solidFill>
                <a:effectLst/>
                <a:latin typeface="+mn-lt"/>
                <a:ea typeface="+mn-ea"/>
                <a:cs typeface="+mn-cs"/>
              </a:rPr>
              <a:t> Now through August 31st educators can purchase GED Flash “seats” for 14 months at the 12-month price and get GED Ready practice tests for $2 each per GED Flash “seat.”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How to buy:</a:t>
            </a:r>
            <a:r>
              <a:rPr lang="en-US" sz="1200" b="0" i="0" kern="1200" dirty="0">
                <a:solidFill>
                  <a:schemeClr val="tx1"/>
                </a:solidFill>
                <a:effectLst/>
                <a:latin typeface="+mn-lt"/>
                <a:ea typeface="+mn-ea"/>
                <a:cs typeface="+mn-cs"/>
              </a:rPr>
              <a:t> Adult education and GED prep programs can purchase by contacting their state relationship manager or </a:t>
            </a:r>
            <a:r>
              <a:rPr lang="en-US" sz="1200" b="0" i="0" u="sng" kern="1200" dirty="0">
                <a:solidFill>
                  <a:schemeClr val="tx1"/>
                </a:solidFill>
                <a:effectLst/>
                <a:latin typeface="+mn-lt"/>
                <a:ea typeface="+mn-ea"/>
                <a:cs typeface="+mn-cs"/>
                <a:hlinkClick r:id="rId4"/>
              </a:rPr>
              <a:t>Aztec Software</a:t>
            </a:r>
            <a:r>
              <a:rPr lang="en-US" sz="1200" b="0" i="0" kern="1200" dirty="0">
                <a:solidFill>
                  <a:schemeClr val="tx1"/>
                </a:solidFill>
                <a:effectLst/>
                <a:latin typeface="+mn-lt"/>
                <a:ea typeface="+mn-ea"/>
                <a:cs typeface="+mn-cs"/>
              </a:rPr>
              <a:t>.</a:t>
            </a:r>
          </a:p>
          <a:p>
            <a:pPr lvl="0">
              <a:spcBef>
                <a:spcPts val="0"/>
              </a:spcBef>
              <a:buNone/>
            </a:pPr>
            <a:endParaRPr dirty="0"/>
          </a:p>
        </p:txBody>
      </p:sp>
      <p:sp>
        <p:nvSpPr>
          <p:cNvPr id="407" name="Shape 407"/>
          <p:cNvSpPr>
            <a:spLocks noGrp="1" noRot="1" noChangeAspect="1"/>
          </p:cNvSpPr>
          <p:nvPr>
            <p:ph type="sldImg" idx="2"/>
          </p:nvPr>
        </p:nvSpPr>
        <p:spPr>
          <a:xfrm>
            <a:off x="-171450" y="1524000"/>
            <a:ext cx="5486400" cy="41148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45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2ecb45155_0_58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42ecb45155_0_585: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503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402dd8e1eb_1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402dd8e1eb_1_0: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0345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674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Key Points</a:t>
            </a:r>
          </a:p>
          <a:p>
            <a:endParaRPr lang="en-US" dirty="0"/>
          </a:p>
          <a:p>
            <a:r>
              <a:rPr lang="en-US" dirty="0"/>
              <a:t>Briefly review each of the three levels. Discuss the importance of having a test that assesses students’ skills beyond the high school level. Explain that more students are looking at “what comes next” rather than “let me get that piece of paper.” More jobs require higher education and training and students who reach those College Ready and College Ready + Great have the skills necessary to purse higher education and training.</a:t>
            </a:r>
          </a:p>
          <a:p>
            <a:endParaRPr lang="en-US" dirty="0"/>
          </a:p>
          <a:p>
            <a:r>
              <a:rPr lang="en-US" dirty="0"/>
              <a:t>Remind instructors that it is important they know what their students want to do after earning a high school credential. With that information in hand, instructors can help students set appropriate goals in terms of skills they need and scores they want to achieve on the test.</a:t>
            </a:r>
          </a:p>
        </p:txBody>
      </p:sp>
      <p:sp>
        <p:nvSpPr>
          <p:cNvPr id="4" name="Header Placeholder 3"/>
          <p:cNvSpPr>
            <a:spLocks noGrp="1"/>
          </p:cNvSpPr>
          <p:nvPr>
            <p:ph type="hdr" sz="quarter" idx="10"/>
          </p:nvPr>
        </p:nvSpPr>
        <p:spPr/>
        <p:txBody>
          <a:bodyPr/>
          <a:lstStyle/>
          <a:p>
            <a:pPr>
              <a:defRPr/>
            </a:pPr>
            <a:r>
              <a:rPr lang="en-US" dirty="0"/>
              <a:t>GEDTS® Webinar – Staying on Track and Hitting the Marks!</a:t>
            </a:r>
          </a:p>
        </p:txBody>
      </p:sp>
      <p:sp>
        <p:nvSpPr>
          <p:cNvPr id="5" name="Date Placeholder 4"/>
          <p:cNvSpPr>
            <a:spLocks noGrp="1"/>
          </p:cNvSpPr>
          <p:nvPr>
            <p:ph type="dt" idx="11"/>
          </p:nvPr>
        </p:nvSpPr>
        <p:spPr/>
        <p:txBody>
          <a:bodyPr/>
          <a:lstStyle/>
          <a:p>
            <a:pPr>
              <a:defRPr/>
            </a:pPr>
            <a:r>
              <a:rPr lang="en-US" altLang="en-US" dirty="0"/>
              <a:t>02/23/2016</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112</a:t>
            </a:fld>
            <a:endParaRPr lang="en-US" altLang="en-US" dirty="0"/>
          </a:p>
        </p:txBody>
      </p:sp>
    </p:spTree>
    <p:extLst>
      <p:ext uri="{BB962C8B-B14F-4D97-AF65-F5344CB8AC3E}">
        <p14:creationId xmlns:p14="http://schemas.microsoft.com/office/powerpoint/2010/main" val="36825875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endParaRPr lang="en-US" dirty="0"/>
          </a:p>
          <a:p>
            <a:r>
              <a:rPr lang="en-US" dirty="0"/>
              <a:t>Briefly review the information from the chart. Discuss the importance of the 20% of test-takers who earn College Ready or College Ready + Credit in at least one content level.</a:t>
            </a:r>
          </a:p>
          <a:p>
            <a:endParaRPr lang="en-US" dirty="0"/>
          </a:p>
          <a:p>
            <a:r>
              <a:rPr lang="en-US" dirty="0"/>
              <a:t>Spend some time reviewing the percent of students who are earning College Ready or College Ready + Credit. Discuss the fact that many programs focus primarily on the “passing” level rather than providing instruction at the higher levels. Explain that these numbers can increase if programs focus on providing instruction based on the PLDs and the HIIs.</a:t>
            </a:r>
          </a:p>
        </p:txBody>
      </p:sp>
      <p:sp>
        <p:nvSpPr>
          <p:cNvPr id="4" name="Slide Number Placeholder 3"/>
          <p:cNvSpPr>
            <a:spLocks noGrp="1"/>
          </p:cNvSpPr>
          <p:nvPr>
            <p:ph type="sldNum" sz="quarter" idx="10"/>
          </p:nvPr>
        </p:nvSpPr>
        <p:spPr/>
        <p:txBody>
          <a:bodyPr/>
          <a:lstStyle/>
          <a:p>
            <a:pPr>
              <a:defRPr/>
            </a:pPr>
            <a:fld id="{A66F846F-7308-8445-A4B4-FDF82E9D9D6D}" type="slidenum">
              <a:rPr lang="en-US" altLang="en-US" smtClean="0"/>
              <a:pPr>
                <a:defRPr/>
              </a:pPr>
              <a:t>114</a:t>
            </a:fld>
            <a:endParaRPr lang="en-US" altLang="en-US"/>
          </a:p>
        </p:txBody>
      </p:sp>
    </p:spTree>
    <p:extLst>
      <p:ext uri="{BB962C8B-B14F-4D97-AF65-F5344CB8AC3E}">
        <p14:creationId xmlns:p14="http://schemas.microsoft.com/office/powerpoint/2010/main" val="361483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50b6475eea_4_48:notes"/>
          <p:cNvSpPr>
            <a:spLocks noGrp="1" noRot="1" noChangeAspect="1"/>
          </p:cNvSpPr>
          <p:nvPr>
            <p:ph type="sldImg" idx="2"/>
          </p:nvPr>
        </p:nvSpPr>
        <p:spPr>
          <a:xfrm>
            <a:off x="1249363" y="1279525"/>
            <a:ext cx="46053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50b6475eea_4_48: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US"/>
              <a:t>Key Points</a:t>
            </a:r>
            <a:endParaRPr/>
          </a:p>
          <a:p>
            <a:pPr marL="0" lvl="0" indent="0" algn="l" rtl="0">
              <a:spcBef>
                <a:spcPts val="0"/>
              </a:spcBef>
              <a:spcAft>
                <a:spcPts val="0"/>
              </a:spcAft>
              <a:buNone/>
            </a:pPr>
            <a:endParaRPr/>
          </a:p>
          <a:p>
            <a:pPr marL="0" lvl="0" indent="0" algn="l" rtl="0">
              <a:spcBef>
                <a:spcPts val="0"/>
              </a:spcBef>
              <a:spcAft>
                <a:spcPts val="0"/>
              </a:spcAft>
              <a:buNone/>
            </a:pPr>
            <a:r>
              <a:rPr lang="en-US"/>
              <a:t>Review the recommendations from the American Council on Education (ACE).</a:t>
            </a:r>
            <a:endParaRPr/>
          </a:p>
        </p:txBody>
      </p:sp>
      <p:sp>
        <p:nvSpPr>
          <p:cNvPr id="513" name="Google Shape;513;g50b6475eea_4_48:notes"/>
          <p:cNvSpPr txBox="1">
            <a:spLocks noGrp="1"/>
          </p:cNvSpPr>
          <p:nvPr>
            <p:ph type="sldNum" idx="12"/>
          </p:nvPr>
        </p:nvSpPr>
        <p:spPr>
          <a:xfrm>
            <a:off x="4023992" y="9721107"/>
            <a:ext cx="3078300" cy="513600"/>
          </a:xfrm>
          <a:prstGeom prst="rect">
            <a:avLst/>
          </a:prstGeom>
          <a:noFill/>
          <a:ln>
            <a:noFill/>
          </a:ln>
        </p:spPr>
        <p:txBody>
          <a:bodyPr spcFirstLastPara="1" wrap="square" lIns="99075" tIns="49525" rIns="99075" bIns="495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65806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50b6475eea_4_134:notes"/>
          <p:cNvSpPr>
            <a:spLocks noGrp="1" noRot="1" noChangeAspect="1"/>
          </p:cNvSpPr>
          <p:nvPr>
            <p:ph type="sldImg" idx="2"/>
          </p:nvPr>
        </p:nvSpPr>
        <p:spPr>
          <a:xfrm>
            <a:off x="1249363" y="1279525"/>
            <a:ext cx="46053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50b6475eea_4_134:notes"/>
          <p:cNvSpPr txBox="1">
            <a:spLocks noGrp="1"/>
          </p:cNvSpPr>
          <p:nvPr>
            <p:ph type="body" idx="1"/>
          </p:nvPr>
        </p:nvSpPr>
        <p:spPr>
          <a:xfrm>
            <a:off x="710407" y="4925407"/>
            <a:ext cx="5683200" cy="40299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608" name="Google Shape;608;g50b6475eea_4_134:notes"/>
          <p:cNvSpPr txBox="1">
            <a:spLocks noGrp="1"/>
          </p:cNvSpPr>
          <p:nvPr>
            <p:ph type="sldNum" idx="12"/>
          </p:nvPr>
        </p:nvSpPr>
        <p:spPr>
          <a:xfrm>
            <a:off x="4023992" y="9721107"/>
            <a:ext cx="3078300" cy="513600"/>
          </a:xfrm>
          <a:prstGeom prst="rect">
            <a:avLst/>
          </a:prstGeom>
          <a:noFill/>
          <a:ln>
            <a:noFill/>
          </a:ln>
        </p:spPr>
        <p:txBody>
          <a:bodyPr spcFirstLastPara="1" wrap="square" lIns="99075" tIns="49525" rIns="99075" bIns="495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76400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60: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p60: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0788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6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p6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98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628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2ecb45155_0_59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42ecb45155_0_59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430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mt="10000"/>
          </a:blip>
          <a:srcRect l="3352" r="10160" b="2702"/>
          <a:stretch/>
        </p:blipFill>
        <p:spPr>
          <a:xfrm>
            <a:off x="0" y="0"/>
            <a:ext cx="9144000" cy="6858000"/>
          </a:xfrm>
          <a:prstGeom prst="rect">
            <a:avLst/>
          </a:prstGeom>
          <a:noFill/>
          <a:ln>
            <a:noFill/>
          </a:ln>
        </p:spPr>
      </p:pic>
      <p:sp>
        <p:nvSpPr>
          <p:cNvPr id="18" name="Google Shape;18;p2"/>
          <p:cNvSpPr txBox="1">
            <a:spLocks noGrp="1"/>
          </p:cNvSpPr>
          <p:nvPr>
            <p:ph type="subTitle" idx="1"/>
          </p:nvPr>
        </p:nvSpPr>
        <p:spPr>
          <a:xfrm>
            <a:off x="2329078" y="3429000"/>
            <a:ext cx="4485844" cy="433965"/>
          </a:xfrm>
          <a:prstGeom prst="rect">
            <a:avLst/>
          </a:prstGeom>
          <a:solidFill>
            <a:schemeClr val="accent6"/>
          </a:solidFill>
          <a:ln>
            <a:noFill/>
          </a:ln>
        </p:spPr>
        <p:txBody>
          <a:bodyPr spcFirstLastPara="1" wrap="square" lIns="182875" tIns="91425" rIns="182875" bIns="91425" anchor="ctr" anchorCtr="0"/>
          <a:lstStyle>
            <a:lvl1pPr marR="0" lvl="0" algn="ctr" rtl="0">
              <a:lnSpc>
                <a:spcPct val="90000"/>
              </a:lnSpc>
              <a:spcBef>
                <a:spcPts val="750"/>
              </a:spcBef>
              <a:spcAft>
                <a:spcPts val="0"/>
              </a:spcAft>
              <a:buClr>
                <a:srgbClr val="AEABAB"/>
              </a:buClr>
              <a:buSzPts val="1980"/>
              <a:buFont typeface="Arial"/>
              <a:buNone/>
              <a:defRPr sz="1800" b="0" i="0" u="none" strike="noStrike" cap="none">
                <a:solidFill>
                  <a:schemeClr val="lt1"/>
                </a:solidFill>
                <a:latin typeface="Arial"/>
                <a:ea typeface="Arial"/>
                <a:cs typeface="Arial"/>
                <a:sym typeface="Arial"/>
              </a:defRPr>
            </a:lvl1pPr>
            <a:lvl2pPr marR="0" lvl="1" algn="ctr" rtl="0">
              <a:lnSpc>
                <a:spcPct val="90000"/>
              </a:lnSpc>
              <a:spcBef>
                <a:spcPts val="375"/>
              </a:spcBef>
              <a:spcAft>
                <a:spcPts val="0"/>
              </a:spcAft>
              <a:buClr>
                <a:srgbClr val="AEABAB"/>
              </a:buClr>
              <a:buSzPts val="165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rgbClr val="AEABAB"/>
              </a:buClr>
              <a:buSzPts val="1485"/>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rgbClr val="AEABAB"/>
              </a:buClr>
              <a:buSzPts val="132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rgbClr val="AEABAB"/>
              </a:buClr>
              <a:buSzPts val="132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9" name="Google Shape;19;p2"/>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0" name="Google Shape;20;p2"/>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3">
            <a:alphaModFix/>
          </a:blip>
          <a:srcRect/>
          <a:stretch/>
        </p:blipFill>
        <p:spPr>
          <a:xfrm>
            <a:off x="3706751" y="5312817"/>
            <a:ext cx="1738398" cy="983497"/>
          </a:xfrm>
          <a:prstGeom prst="rect">
            <a:avLst/>
          </a:prstGeom>
          <a:noFill/>
          <a:ln>
            <a:noFill/>
          </a:ln>
        </p:spPr>
      </p:pic>
      <p:sp>
        <p:nvSpPr>
          <p:cNvPr id="22" name="Google Shape;22;p2"/>
          <p:cNvSpPr txBox="1">
            <a:spLocks noGrp="1"/>
          </p:cNvSpPr>
          <p:nvPr>
            <p:ph type="body" idx="2"/>
          </p:nvPr>
        </p:nvSpPr>
        <p:spPr>
          <a:xfrm>
            <a:off x="492125" y="1349461"/>
            <a:ext cx="8159750" cy="1744980"/>
          </a:xfrm>
          <a:prstGeom prst="rect">
            <a:avLst/>
          </a:prstGeom>
          <a:noFill/>
          <a:ln>
            <a:noFill/>
          </a:ln>
        </p:spPr>
        <p:txBody>
          <a:bodyPr spcFirstLastPara="1" wrap="square" lIns="0" tIns="0" rIns="0" bIns="0" anchor="b" anchorCtr="0"/>
          <a:lstStyle>
            <a:lvl1pPr marL="457200" marR="0" lvl="0" indent="-228600" algn="ctr" rtl="0">
              <a:lnSpc>
                <a:spcPct val="90000"/>
              </a:lnSpc>
              <a:spcBef>
                <a:spcPts val="750"/>
              </a:spcBef>
              <a:spcAft>
                <a:spcPts val="0"/>
              </a:spcAft>
              <a:buClr>
                <a:srgbClr val="AEABAB"/>
              </a:buClr>
              <a:buSzPts val="5720"/>
              <a:buFont typeface="Arial"/>
              <a:buNone/>
              <a:defRPr sz="5200" b="1" i="0" u="none" strike="noStrike" cap="none">
                <a:solidFill>
                  <a:schemeClr val="lt1"/>
                </a:solidFill>
                <a:latin typeface="Rockwell"/>
                <a:ea typeface="Rockwell"/>
                <a:cs typeface="Rockwell"/>
                <a:sym typeface="Rockwel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301086" y="457200"/>
            <a:ext cx="3277937" cy="16002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400"/>
              <a:buFont typeface="Rockwell"/>
              <a:buNone/>
              <a:defRPr sz="24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Google Shape;141;p19"/>
          <p:cNvSpPr>
            <a:spLocks noGrp="1"/>
          </p:cNvSpPr>
          <p:nvPr>
            <p:ph type="pic" idx="2"/>
          </p:nvPr>
        </p:nvSpPr>
        <p:spPr>
          <a:xfrm>
            <a:off x="3887394" y="457201"/>
            <a:ext cx="4919285" cy="540385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64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31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98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65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2" name="Google Shape;142;p19"/>
          <p:cNvSpPr txBox="1">
            <a:spLocks noGrp="1"/>
          </p:cNvSpPr>
          <p:nvPr>
            <p:ph type="body" idx="1"/>
          </p:nvPr>
        </p:nvSpPr>
        <p:spPr>
          <a:xfrm>
            <a:off x="301086" y="2196790"/>
            <a:ext cx="3277937" cy="367219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750"/>
              </a:spcBef>
              <a:spcAft>
                <a:spcPts val="0"/>
              </a:spcAft>
              <a:buClr>
                <a:srgbClr val="AEABAB"/>
              </a:buClr>
              <a:buSzPts val="132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rgbClr val="AEABAB"/>
              </a:buClr>
              <a:buSzPts val="1155"/>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rgbClr val="AEABAB"/>
              </a:buClr>
              <a:buSzPts val="99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rgbClr val="AEABAB"/>
              </a:buClr>
              <a:buSzPts val="825"/>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rgbClr val="AEABAB"/>
              </a:buClr>
              <a:buSzPts val="825"/>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0"/>
          <p:cNvSpPr txBox="1">
            <a:spLocks noGrp="1"/>
          </p:cNvSpPr>
          <p:nvPr>
            <p:ph type="body" idx="1"/>
          </p:nvPr>
        </p:nvSpPr>
        <p:spPr>
          <a:xfrm rot="5400000">
            <a:off x="2533905" y="-407197"/>
            <a:ext cx="4048312" cy="8513956"/>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7" name="Google Shape;147;p20"/>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rot="5400000">
            <a:off x="4623594" y="2285206"/>
            <a:ext cx="5811838" cy="1971675"/>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Google Shape;150;p21"/>
          <p:cNvSpPr txBox="1">
            <a:spLocks noGrp="1"/>
          </p:cNvSpPr>
          <p:nvPr>
            <p:ph type="body" idx="1"/>
          </p:nvPr>
        </p:nvSpPr>
        <p:spPr>
          <a:xfrm rot="5400000">
            <a:off x="623095" y="370681"/>
            <a:ext cx="5811838" cy="5800725"/>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1" name="Google Shape;151;p21"/>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
          <p:cNvSpPr txBox="1">
            <a:spLocks noGrp="1"/>
          </p:cNvSpPr>
          <p:nvPr>
            <p:ph type="body" idx="1"/>
          </p:nvPr>
        </p:nvSpPr>
        <p:spPr>
          <a:xfrm>
            <a:off x="301085" y="3178105"/>
            <a:ext cx="2626113" cy="2695839"/>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750"/>
              </a:spcBef>
              <a:spcAft>
                <a:spcPts val="0"/>
              </a:spcAft>
              <a:buClr>
                <a:srgbClr val="AEABAB"/>
              </a:buClr>
              <a:buSzPts val="1980"/>
              <a:buFont typeface="Arial"/>
              <a:buNone/>
              <a:defRPr sz="1800" b="0" i="0" u="none" strike="noStrike" cap="none">
                <a:solidFill>
                  <a:schemeClr val="dk1"/>
                </a:solidFill>
                <a:latin typeface="Arial"/>
                <a:ea typeface="Arial"/>
                <a:cs typeface="Arial"/>
                <a:sym typeface="Arial"/>
              </a:defRPr>
            </a:lvl1pPr>
            <a:lvl2pPr marL="914400" marR="0" lvl="1"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2pPr>
            <a:lvl3pPr marL="1371600" marR="0" lvl="2"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p3"/>
          <p:cNvSpPr>
            <a:spLocks noGrp="1"/>
          </p:cNvSpPr>
          <p:nvPr>
            <p:ph type="pic" idx="2"/>
          </p:nvPr>
        </p:nvSpPr>
        <p:spPr>
          <a:xfrm>
            <a:off x="301228" y="1784356"/>
            <a:ext cx="2625968" cy="1293387"/>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 name="Google Shape;28;p3"/>
          <p:cNvSpPr txBox="1">
            <a:spLocks noGrp="1"/>
          </p:cNvSpPr>
          <p:nvPr>
            <p:ph type="body" idx="3"/>
          </p:nvPr>
        </p:nvSpPr>
        <p:spPr>
          <a:xfrm>
            <a:off x="3245006" y="3178105"/>
            <a:ext cx="2626113" cy="2695839"/>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750"/>
              </a:spcBef>
              <a:spcAft>
                <a:spcPts val="0"/>
              </a:spcAft>
              <a:buClr>
                <a:srgbClr val="AEABAB"/>
              </a:buClr>
              <a:buSzPts val="1980"/>
              <a:buFont typeface="Arial"/>
              <a:buNone/>
              <a:defRPr sz="1800" b="0" i="0" u="none" strike="noStrike" cap="none">
                <a:solidFill>
                  <a:schemeClr val="dk1"/>
                </a:solidFill>
                <a:latin typeface="Arial"/>
                <a:ea typeface="Arial"/>
                <a:cs typeface="Arial"/>
                <a:sym typeface="Arial"/>
              </a:defRPr>
            </a:lvl1pPr>
            <a:lvl2pPr marL="914400" marR="0" lvl="1"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2pPr>
            <a:lvl3pPr marL="1371600" marR="0" lvl="2"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 name="Google Shape;29;p3"/>
          <p:cNvSpPr>
            <a:spLocks noGrp="1"/>
          </p:cNvSpPr>
          <p:nvPr>
            <p:ph type="pic" idx="4"/>
          </p:nvPr>
        </p:nvSpPr>
        <p:spPr>
          <a:xfrm>
            <a:off x="3245006" y="1784356"/>
            <a:ext cx="2626113" cy="1293387"/>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 name="Google Shape;30;p3"/>
          <p:cNvSpPr txBox="1">
            <a:spLocks noGrp="1"/>
          </p:cNvSpPr>
          <p:nvPr>
            <p:ph type="body" idx="5"/>
          </p:nvPr>
        </p:nvSpPr>
        <p:spPr>
          <a:xfrm>
            <a:off x="6188927" y="3178105"/>
            <a:ext cx="2626113" cy="2695839"/>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750"/>
              </a:spcBef>
              <a:spcAft>
                <a:spcPts val="0"/>
              </a:spcAft>
              <a:buClr>
                <a:srgbClr val="AEABAB"/>
              </a:buClr>
              <a:buSzPts val="1980"/>
              <a:buFont typeface="Arial"/>
              <a:buNone/>
              <a:defRPr sz="1800" b="0" i="0" u="none" strike="noStrike" cap="none">
                <a:solidFill>
                  <a:schemeClr val="dk1"/>
                </a:solidFill>
                <a:latin typeface="Arial"/>
                <a:ea typeface="Arial"/>
                <a:cs typeface="Arial"/>
                <a:sym typeface="Arial"/>
              </a:defRPr>
            </a:lvl1pPr>
            <a:lvl2pPr marL="914400" marR="0" lvl="1"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2pPr>
            <a:lvl3pPr marL="1371600" marR="0" lvl="2"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1" name="Google Shape;31;p3"/>
          <p:cNvSpPr>
            <a:spLocks noGrp="1"/>
          </p:cNvSpPr>
          <p:nvPr>
            <p:ph type="pic" idx="6"/>
          </p:nvPr>
        </p:nvSpPr>
        <p:spPr>
          <a:xfrm>
            <a:off x="6188927" y="1784356"/>
            <a:ext cx="2626113" cy="1293387"/>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274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version 2">
  <p:cSld name="Title and Content version 2">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301083" y="1664043"/>
            <a:ext cx="4427435" cy="179584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
          <p:cNvSpPr txBox="1">
            <a:spLocks noGrp="1"/>
          </p:cNvSpPr>
          <p:nvPr>
            <p:ph type="body" idx="1"/>
          </p:nvPr>
        </p:nvSpPr>
        <p:spPr>
          <a:xfrm>
            <a:off x="301083" y="3616411"/>
            <a:ext cx="4427435" cy="2257526"/>
          </a:xfrm>
          <a:prstGeom prst="rect">
            <a:avLst/>
          </a:prstGeom>
          <a:noFill/>
          <a:ln>
            <a:noFill/>
          </a:ln>
        </p:spPr>
        <p:txBody>
          <a:bodyPr spcFirstLastPara="1" wrap="square" lIns="91425" tIns="45700" rIns="91425" bIns="45700" anchor="t" anchorCtr="0"/>
          <a:lstStyle>
            <a:lvl1pPr marL="457200" marR="0" lvl="0" indent="-354330" algn="l" rtl="0">
              <a:lnSpc>
                <a:spcPct val="90000"/>
              </a:lnSpc>
              <a:spcBef>
                <a:spcPts val="750"/>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1pPr>
            <a:lvl2pPr marL="914400" marR="0" lvl="1" indent="-340360" algn="l" rtl="0">
              <a:lnSpc>
                <a:spcPct val="90000"/>
              </a:lnSpc>
              <a:spcBef>
                <a:spcPts val="375"/>
              </a:spcBef>
              <a:spcAft>
                <a:spcPts val="0"/>
              </a:spcAft>
              <a:buClr>
                <a:srgbClr val="AEABAB"/>
              </a:buClr>
              <a:buSzPts val="1760"/>
              <a:buFont typeface="Arial"/>
              <a:buChar char="•"/>
              <a:defRPr sz="1600" b="0" i="0" u="none" strike="noStrike" cap="none">
                <a:solidFill>
                  <a:schemeClr val="dk1"/>
                </a:solidFill>
                <a:latin typeface="Arial"/>
                <a:ea typeface="Arial"/>
                <a:cs typeface="Arial"/>
                <a:sym typeface="Arial"/>
              </a:defRPr>
            </a:lvl2pPr>
            <a:lvl3pPr marL="1371600" marR="0" lvl="2" indent="-326389" algn="l" rtl="0">
              <a:lnSpc>
                <a:spcPct val="90000"/>
              </a:lnSpc>
              <a:spcBef>
                <a:spcPts val="375"/>
              </a:spcBef>
              <a:spcAft>
                <a:spcPts val="0"/>
              </a:spcAft>
              <a:buClr>
                <a:srgbClr val="AEABAB"/>
              </a:buClr>
              <a:buSzPts val="1540"/>
              <a:buFont typeface="Arial"/>
              <a:buChar char="•"/>
              <a:defRPr sz="1400" b="0" i="0" u="none" strike="noStrike" cap="none">
                <a:solidFill>
                  <a:schemeClr val="dk1"/>
                </a:solidFill>
                <a:latin typeface="Arial"/>
                <a:ea typeface="Arial"/>
                <a:cs typeface="Arial"/>
                <a:sym typeface="Arial"/>
              </a:defRPr>
            </a:lvl3pPr>
            <a:lvl4pPr marL="1828800" marR="0" lvl="3" indent="-312419" algn="l" rtl="0">
              <a:lnSpc>
                <a:spcPct val="90000"/>
              </a:lnSpc>
              <a:spcBef>
                <a:spcPts val="375"/>
              </a:spcBef>
              <a:spcAft>
                <a:spcPts val="0"/>
              </a:spcAft>
              <a:buClr>
                <a:srgbClr val="AEABAB"/>
              </a:buClr>
              <a:buSzPts val="1320"/>
              <a:buFont typeface="Arial"/>
              <a:buChar char="•"/>
              <a:defRPr sz="1200" b="0" i="0" u="none" strike="noStrike" cap="none">
                <a:solidFill>
                  <a:schemeClr val="dk1"/>
                </a:solidFill>
                <a:latin typeface="Arial"/>
                <a:ea typeface="Arial"/>
                <a:cs typeface="Arial"/>
                <a:sym typeface="Arial"/>
              </a:defRPr>
            </a:lvl4pPr>
            <a:lvl5pPr marL="2286000" marR="0" lvl="4" indent="-301942" algn="l" rtl="0">
              <a:lnSpc>
                <a:spcPct val="90000"/>
              </a:lnSpc>
              <a:spcBef>
                <a:spcPts val="375"/>
              </a:spcBef>
              <a:spcAft>
                <a:spcPts val="0"/>
              </a:spcAft>
              <a:buClr>
                <a:srgbClr val="AEABAB"/>
              </a:buClr>
              <a:buSzPts val="1155"/>
              <a:buFont typeface="Arial"/>
              <a:buChar char="•"/>
              <a:defRPr sz="10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0" name="Google Shape;40;p5"/>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41" name="Google Shape;41;p5"/>
          <p:cNvPicPr preferRelativeResize="0"/>
          <p:nvPr/>
        </p:nvPicPr>
        <p:blipFill rotWithShape="1">
          <a:blip r:embed="rId2">
            <a:alphaModFix/>
          </a:blip>
          <a:srcRect/>
          <a:stretch/>
        </p:blipFill>
        <p:spPr>
          <a:xfrm>
            <a:off x="3779285" y="6116267"/>
            <a:ext cx="949233" cy="548640"/>
          </a:xfrm>
          <a:prstGeom prst="rect">
            <a:avLst/>
          </a:prstGeom>
          <a:noFill/>
          <a:ln>
            <a:noFill/>
          </a:ln>
        </p:spPr>
      </p:pic>
      <p:sp>
        <p:nvSpPr>
          <p:cNvPr id="42" name="Google Shape;42;p5"/>
          <p:cNvSpPr>
            <a:spLocks noGrp="1"/>
          </p:cNvSpPr>
          <p:nvPr>
            <p:ph type="pic" idx="2"/>
          </p:nvPr>
        </p:nvSpPr>
        <p:spPr>
          <a:xfrm>
            <a:off x="5043490" y="230188"/>
            <a:ext cx="4100513" cy="6627813"/>
          </a:xfrm>
          <a:prstGeom prst="rect">
            <a:avLst/>
          </a:prstGeom>
          <a:solidFill>
            <a:srgbClr val="D8D8D8"/>
          </a:solid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64965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628650" y="365128"/>
            <a:ext cx="7886700" cy="13257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4" name="Google Shape;154;p22"/>
          <p:cNvSpPr txBox="1">
            <a:spLocks noGrp="1"/>
          </p:cNvSpPr>
          <p:nvPr>
            <p:ph type="body" idx="1"/>
          </p:nvPr>
        </p:nvSpPr>
        <p:spPr>
          <a:xfrm>
            <a:off x="301083" y="1825625"/>
            <a:ext cx="8514000" cy="4048200"/>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5" name="Google Shape;155;p22"/>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888888"/>
                </a:solidFill>
                <a:latin typeface="Arial"/>
                <a:ea typeface="Arial"/>
                <a:cs typeface="Arial"/>
                <a:sym typeface="Arial"/>
              </a:defRPr>
            </a:lvl1pPr>
            <a:lvl2pPr marL="0" marR="0" lvl="1" indent="0" algn="l" rtl="0">
              <a:spcBef>
                <a:spcPts val="0"/>
              </a:spcBef>
              <a:buNone/>
              <a:defRPr sz="900">
                <a:solidFill>
                  <a:srgbClr val="888888"/>
                </a:solidFill>
                <a:latin typeface="Arial"/>
                <a:ea typeface="Arial"/>
                <a:cs typeface="Arial"/>
                <a:sym typeface="Arial"/>
              </a:defRPr>
            </a:lvl2pPr>
            <a:lvl3pPr marL="0" marR="0" lvl="2" indent="0" algn="l" rtl="0">
              <a:spcBef>
                <a:spcPts val="0"/>
              </a:spcBef>
              <a:buNone/>
              <a:defRPr sz="900">
                <a:solidFill>
                  <a:srgbClr val="888888"/>
                </a:solidFill>
                <a:latin typeface="Arial"/>
                <a:ea typeface="Arial"/>
                <a:cs typeface="Arial"/>
                <a:sym typeface="Arial"/>
              </a:defRPr>
            </a:lvl3pPr>
            <a:lvl4pPr marL="0" marR="0" lvl="3" indent="0" algn="l" rtl="0">
              <a:spcBef>
                <a:spcPts val="0"/>
              </a:spcBef>
              <a:buNone/>
              <a:defRPr sz="900">
                <a:solidFill>
                  <a:srgbClr val="888888"/>
                </a:solidFill>
                <a:latin typeface="Arial"/>
                <a:ea typeface="Arial"/>
                <a:cs typeface="Arial"/>
                <a:sym typeface="Arial"/>
              </a:defRPr>
            </a:lvl4pPr>
            <a:lvl5pPr marL="0" marR="0" lvl="4" indent="0" algn="l" rtl="0">
              <a:spcBef>
                <a:spcPts val="0"/>
              </a:spcBef>
              <a:buNone/>
              <a:defRPr sz="900">
                <a:solidFill>
                  <a:srgbClr val="888888"/>
                </a:solidFill>
                <a:latin typeface="Arial"/>
                <a:ea typeface="Arial"/>
                <a:cs typeface="Arial"/>
                <a:sym typeface="Arial"/>
              </a:defRPr>
            </a:lvl5pPr>
            <a:lvl6pPr marL="0" marR="0" lvl="5" indent="0" algn="l" rtl="0">
              <a:spcBef>
                <a:spcPts val="0"/>
              </a:spcBef>
              <a:buNone/>
              <a:defRPr sz="900">
                <a:solidFill>
                  <a:srgbClr val="888888"/>
                </a:solidFill>
                <a:latin typeface="Arial"/>
                <a:ea typeface="Arial"/>
                <a:cs typeface="Arial"/>
                <a:sym typeface="Arial"/>
              </a:defRPr>
            </a:lvl6pPr>
            <a:lvl7pPr marL="0" marR="0" lvl="6" indent="0" algn="l" rtl="0">
              <a:spcBef>
                <a:spcPts val="0"/>
              </a:spcBef>
              <a:buNone/>
              <a:defRPr sz="900">
                <a:solidFill>
                  <a:srgbClr val="888888"/>
                </a:solidFill>
                <a:latin typeface="Arial"/>
                <a:ea typeface="Arial"/>
                <a:cs typeface="Arial"/>
                <a:sym typeface="Arial"/>
              </a:defRPr>
            </a:lvl7pPr>
            <a:lvl8pPr marL="0" marR="0" lvl="7" indent="0" algn="l" rtl="0">
              <a:spcBef>
                <a:spcPts val="0"/>
              </a:spcBef>
              <a:buNone/>
              <a:defRPr sz="900">
                <a:solidFill>
                  <a:srgbClr val="888888"/>
                </a:solidFill>
                <a:latin typeface="Arial"/>
                <a:ea typeface="Arial"/>
                <a:cs typeface="Arial"/>
                <a:sym typeface="Arial"/>
              </a:defRPr>
            </a:lvl8pPr>
            <a:lvl9pPr marL="0" marR="0" lvl="8" indent="0" algn="l" rtl="0">
              <a:spcBef>
                <a:spcPts val="0"/>
              </a:spcBef>
              <a:buNone/>
              <a:defRPr sz="9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4768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301083" y="525108"/>
            <a:ext cx="8513956" cy="1165587"/>
          </a:xfrm>
        </p:spPr>
        <p:txBody>
          <a:bodyPr lIns="0" tIns="0" rIns="0" bIns="0" anchor="t" anchorCtr="0"/>
          <a:lstStyle>
            <a:lvl1pPr>
              <a:defRPr>
                <a:latin typeface="Rockwell" panose="02060603020205020403" pitchFamily="18"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301085"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301228" y="1784356"/>
            <a:ext cx="2625968"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3245006"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3245006" y="1784356"/>
            <a:ext cx="2626113"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6188927"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6188927" y="1784356"/>
            <a:ext cx="2626113" cy="1293387"/>
          </a:xfrm>
        </p:spPr>
        <p:txBody>
          <a:bodyPr/>
          <a:lstStyle/>
          <a:p>
            <a:r>
              <a:rPr lang="en-US"/>
              <a:t>Click icon to add picture</a:t>
            </a:r>
          </a:p>
        </p:txBody>
      </p:sp>
    </p:spTree>
    <p:extLst>
      <p:ext uri="{BB962C8B-B14F-4D97-AF65-F5344CB8AC3E}">
        <p14:creationId xmlns:p14="http://schemas.microsoft.com/office/powerpoint/2010/main" val="1898304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301083" y="1664043"/>
            <a:ext cx="4427435"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301083" y="3616411"/>
            <a:ext cx="4427435"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285" y="6116267"/>
            <a:ext cx="949233"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5043490" y="230188"/>
            <a:ext cx="4100513" cy="6627813"/>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985738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2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9144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5043490" y="230188"/>
            <a:ext cx="4100513"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301086" y="880953"/>
            <a:ext cx="44577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301086" y="4716966"/>
            <a:ext cx="44577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3709521" y="6071285"/>
            <a:ext cx="1049266"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72712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 Content" type="twoObj">
  <p:cSld name="Two Column Content">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0"/>
          <p:cNvSpPr txBox="1">
            <a:spLocks noGrp="1"/>
          </p:cNvSpPr>
          <p:nvPr>
            <p:ph type="body" idx="1"/>
          </p:nvPr>
        </p:nvSpPr>
        <p:spPr>
          <a:xfrm>
            <a:off x="457200" y="1529502"/>
            <a:ext cx="4038600" cy="4596663"/>
          </a:xfrm>
          <a:prstGeom prst="rect">
            <a:avLst/>
          </a:prstGeom>
          <a:noFill/>
          <a:ln>
            <a:noFill/>
          </a:ln>
        </p:spPr>
        <p:txBody>
          <a:bodyPr spcFirstLastPara="1" wrap="square" lIns="91425" tIns="45700" rIns="91425" bIns="45700" anchor="t" anchorCtr="0"/>
          <a:lstStyle>
            <a:lvl1pPr marL="457200" marR="0" lvl="0" indent="-424180" algn="l" rtl="0">
              <a:lnSpc>
                <a:spcPct val="90000"/>
              </a:lnSpc>
              <a:spcBef>
                <a:spcPts val="750"/>
              </a:spcBef>
              <a:spcAft>
                <a:spcPts val="0"/>
              </a:spcAft>
              <a:buClr>
                <a:srgbClr val="AEABAB"/>
              </a:buClr>
              <a:buSzPts val="3080"/>
              <a:buFont typeface="Arial"/>
              <a:buChar char="•"/>
              <a:defRPr sz="2800" b="0" i="0" u="none" strike="noStrike" cap="none">
                <a:solidFill>
                  <a:schemeClr val="dk1"/>
                </a:solidFill>
                <a:latin typeface="Arial"/>
                <a:ea typeface="Arial"/>
                <a:cs typeface="Arial"/>
                <a:sym typeface="Arial"/>
              </a:defRPr>
            </a:lvl1pPr>
            <a:lvl2pPr marL="914400" marR="0" lvl="1" indent="-396240" algn="l" rtl="0">
              <a:lnSpc>
                <a:spcPct val="90000"/>
              </a:lnSpc>
              <a:spcBef>
                <a:spcPts val="375"/>
              </a:spcBef>
              <a:spcAft>
                <a:spcPts val="0"/>
              </a:spcAft>
              <a:buClr>
                <a:srgbClr val="AEABAB"/>
              </a:buClr>
              <a:buSzPts val="2640"/>
              <a:buFont typeface="Arial"/>
              <a:buChar char="•"/>
              <a:defRPr sz="2400" b="0" i="0" u="none" strike="noStrike" cap="none">
                <a:solidFill>
                  <a:schemeClr val="dk1"/>
                </a:solidFill>
                <a:latin typeface="Arial"/>
                <a:ea typeface="Arial"/>
                <a:cs typeface="Arial"/>
                <a:sym typeface="Arial"/>
              </a:defRPr>
            </a:lvl2pPr>
            <a:lvl3pPr marL="1371600" marR="0" lvl="2" indent="-368300" algn="l" rtl="0">
              <a:lnSpc>
                <a:spcPct val="90000"/>
              </a:lnSpc>
              <a:spcBef>
                <a:spcPts val="375"/>
              </a:spcBef>
              <a:spcAft>
                <a:spcPts val="0"/>
              </a:spcAft>
              <a:buClr>
                <a:srgbClr val="AEABAB"/>
              </a:buClr>
              <a:buSzPts val="2200"/>
              <a:buFont typeface="Arial"/>
              <a:buChar char="•"/>
              <a:defRPr sz="2000" b="0" i="0" u="none" strike="noStrike" cap="none">
                <a:solidFill>
                  <a:schemeClr val="dk1"/>
                </a:solidFill>
                <a:latin typeface="Arial"/>
                <a:ea typeface="Arial"/>
                <a:cs typeface="Arial"/>
                <a:sym typeface="Arial"/>
              </a:defRPr>
            </a:lvl3pPr>
            <a:lvl4pPr marL="1828800" marR="0" lvl="3"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4pPr>
            <a:lvl5pPr marL="2286000" marR="0" lvl="4" indent="-354329"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0"/>
          <p:cNvSpPr txBox="1">
            <a:spLocks noGrp="1"/>
          </p:cNvSpPr>
          <p:nvPr>
            <p:ph type="body" idx="2"/>
          </p:nvPr>
        </p:nvSpPr>
        <p:spPr>
          <a:xfrm>
            <a:off x="4648200" y="1529502"/>
            <a:ext cx="4038600" cy="4596663"/>
          </a:xfrm>
          <a:prstGeom prst="rect">
            <a:avLst/>
          </a:prstGeom>
          <a:noFill/>
          <a:ln>
            <a:noFill/>
          </a:ln>
        </p:spPr>
        <p:txBody>
          <a:bodyPr spcFirstLastPara="1" wrap="square" lIns="91425" tIns="45700" rIns="91425" bIns="45700" anchor="t" anchorCtr="0"/>
          <a:lstStyle>
            <a:lvl1pPr marL="457200" marR="0" lvl="0" indent="-424180" algn="l" rtl="0">
              <a:lnSpc>
                <a:spcPct val="90000"/>
              </a:lnSpc>
              <a:spcBef>
                <a:spcPts val="750"/>
              </a:spcBef>
              <a:spcAft>
                <a:spcPts val="0"/>
              </a:spcAft>
              <a:buClr>
                <a:srgbClr val="AEABAB"/>
              </a:buClr>
              <a:buSzPts val="3080"/>
              <a:buFont typeface="Arial"/>
              <a:buChar char="•"/>
              <a:defRPr sz="2800" b="0" i="0" u="none" strike="noStrike" cap="none">
                <a:solidFill>
                  <a:schemeClr val="dk1"/>
                </a:solidFill>
                <a:latin typeface="Arial"/>
                <a:ea typeface="Arial"/>
                <a:cs typeface="Arial"/>
                <a:sym typeface="Arial"/>
              </a:defRPr>
            </a:lvl1pPr>
            <a:lvl2pPr marL="914400" marR="0" lvl="1" indent="-396240" algn="l" rtl="0">
              <a:lnSpc>
                <a:spcPct val="90000"/>
              </a:lnSpc>
              <a:spcBef>
                <a:spcPts val="375"/>
              </a:spcBef>
              <a:spcAft>
                <a:spcPts val="0"/>
              </a:spcAft>
              <a:buClr>
                <a:srgbClr val="AEABAB"/>
              </a:buClr>
              <a:buSzPts val="2640"/>
              <a:buFont typeface="Arial"/>
              <a:buChar char="•"/>
              <a:defRPr sz="2400" b="0" i="0" u="none" strike="noStrike" cap="none">
                <a:solidFill>
                  <a:schemeClr val="dk1"/>
                </a:solidFill>
                <a:latin typeface="Arial"/>
                <a:ea typeface="Arial"/>
                <a:cs typeface="Arial"/>
                <a:sym typeface="Arial"/>
              </a:defRPr>
            </a:lvl2pPr>
            <a:lvl3pPr marL="1371600" marR="0" lvl="2" indent="-368300" algn="l" rtl="0">
              <a:lnSpc>
                <a:spcPct val="90000"/>
              </a:lnSpc>
              <a:spcBef>
                <a:spcPts val="375"/>
              </a:spcBef>
              <a:spcAft>
                <a:spcPts val="0"/>
              </a:spcAft>
              <a:buClr>
                <a:srgbClr val="AEABAB"/>
              </a:buClr>
              <a:buSzPts val="2200"/>
              <a:buFont typeface="Arial"/>
              <a:buChar char="•"/>
              <a:defRPr sz="2000" b="0" i="0" u="none" strike="noStrike" cap="none">
                <a:solidFill>
                  <a:schemeClr val="dk1"/>
                </a:solidFill>
                <a:latin typeface="Arial"/>
                <a:ea typeface="Arial"/>
                <a:cs typeface="Arial"/>
                <a:sym typeface="Arial"/>
              </a:defRPr>
            </a:lvl3pPr>
            <a:lvl4pPr marL="1828800" marR="0" lvl="3"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4pPr>
            <a:lvl5pPr marL="2286000" marR="0" lvl="4" indent="-354329"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10"/>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9" name="Google Shape;79;p10"/>
          <p:cNvSpPr/>
          <p:nvPr/>
        </p:nvSpPr>
        <p:spPr>
          <a:xfrm>
            <a:off x="0" y="2"/>
            <a:ext cx="9144000" cy="372795"/>
          </a:xfrm>
          <a:prstGeom prst="rect">
            <a:avLst/>
          </a:prstGeom>
          <a:gradFill>
            <a:gsLst>
              <a:gs pos="0">
                <a:schemeClr val="accent1"/>
              </a:gs>
              <a:gs pos="100000">
                <a:srgbClr val="222A3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0047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4"/>
          <p:cNvSpPr txBox="1">
            <a:spLocks noGrp="1"/>
          </p:cNvSpPr>
          <p:nvPr>
            <p:ph type="body" idx="1"/>
          </p:nvPr>
        </p:nvSpPr>
        <p:spPr>
          <a:xfrm>
            <a:off x="301083" y="1825625"/>
            <a:ext cx="8513956" cy="4048312"/>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301086" y="457200"/>
            <a:ext cx="3277937" cy="16002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400"/>
              <a:buFont typeface="Rockwell"/>
              <a:buNone/>
              <a:defRPr sz="24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 name="Google Shape;136;p18"/>
          <p:cNvSpPr txBox="1">
            <a:spLocks noGrp="1"/>
          </p:cNvSpPr>
          <p:nvPr>
            <p:ph type="body" idx="1"/>
          </p:nvPr>
        </p:nvSpPr>
        <p:spPr>
          <a:xfrm>
            <a:off x="3887394" y="987432"/>
            <a:ext cx="4919285" cy="4873625"/>
          </a:xfrm>
          <a:prstGeom prst="rect">
            <a:avLst/>
          </a:prstGeom>
          <a:noFill/>
          <a:ln>
            <a:noFill/>
          </a:ln>
        </p:spPr>
        <p:txBody>
          <a:bodyPr spcFirstLastPara="1" wrap="square" lIns="91425" tIns="45700" rIns="91425" bIns="45700" anchor="t" anchorCtr="0"/>
          <a:lstStyle>
            <a:lvl1pPr marL="457200" marR="0" lvl="0" indent="-396240" algn="l" rtl="0">
              <a:lnSpc>
                <a:spcPct val="90000"/>
              </a:lnSpc>
              <a:spcBef>
                <a:spcPts val="750"/>
              </a:spcBef>
              <a:spcAft>
                <a:spcPts val="0"/>
              </a:spcAft>
              <a:buClr>
                <a:srgbClr val="AEABAB"/>
              </a:buClr>
              <a:buSzPts val="2640"/>
              <a:buFont typeface="Arial"/>
              <a:buChar char="•"/>
              <a:defRPr sz="2400" b="0" i="0" u="none" strike="noStrike" cap="none">
                <a:solidFill>
                  <a:schemeClr val="dk1"/>
                </a:solidFill>
                <a:latin typeface="Arial"/>
                <a:ea typeface="Arial"/>
                <a:cs typeface="Arial"/>
                <a:sym typeface="Arial"/>
              </a:defRPr>
            </a:lvl1pPr>
            <a:lvl2pPr marL="914400" marR="0" lvl="1" indent="-375285" algn="l" rtl="0">
              <a:lnSpc>
                <a:spcPct val="90000"/>
              </a:lnSpc>
              <a:spcBef>
                <a:spcPts val="375"/>
              </a:spcBef>
              <a:spcAft>
                <a:spcPts val="0"/>
              </a:spcAft>
              <a:buClr>
                <a:srgbClr val="AEABAB"/>
              </a:buClr>
              <a:buSzPts val="2310"/>
              <a:buFont typeface="Arial"/>
              <a:buChar char="•"/>
              <a:defRPr sz="2100" b="0" i="0" u="none" strike="noStrike" cap="none">
                <a:solidFill>
                  <a:schemeClr val="dk1"/>
                </a:solidFill>
                <a:latin typeface="Arial"/>
                <a:ea typeface="Arial"/>
                <a:cs typeface="Arial"/>
                <a:sym typeface="Arial"/>
              </a:defRPr>
            </a:lvl2pPr>
            <a:lvl3pPr marL="1371600" marR="0" lvl="2"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37" name="Google Shape;137;p18"/>
          <p:cNvSpPr txBox="1">
            <a:spLocks noGrp="1"/>
          </p:cNvSpPr>
          <p:nvPr>
            <p:ph type="body" idx="2"/>
          </p:nvPr>
        </p:nvSpPr>
        <p:spPr>
          <a:xfrm>
            <a:off x="301086" y="2297150"/>
            <a:ext cx="3277937" cy="357183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750"/>
              </a:spcBef>
              <a:spcAft>
                <a:spcPts val="0"/>
              </a:spcAft>
              <a:buClr>
                <a:srgbClr val="AEABAB"/>
              </a:buClr>
              <a:buSzPts val="132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rgbClr val="AEABAB"/>
              </a:buClr>
              <a:buSzPts val="1155"/>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rgbClr val="AEABAB"/>
              </a:buClr>
              <a:buSzPts val="99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rgbClr val="AEABAB"/>
              </a:buClr>
              <a:buSzPts val="825"/>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rgbClr val="AEABAB"/>
              </a:buClr>
              <a:buSzPts val="825"/>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38" name="Google Shape;138;p18"/>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1978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219140"/>
            <a:ext cx="7772400" cy="919537"/>
          </a:xfrm>
        </p:spPr>
        <p:txBody>
          <a:bodyPr>
            <a:normAutofit/>
          </a:bodyPr>
          <a:lstStyle>
            <a:lvl1pPr algn="l">
              <a:defRPr sz="4800" b="1" cap="none">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3236532"/>
            <a:ext cx="7772400" cy="1418120"/>
          </a:xfrm>
        </p:spPr>
        <p:txBody>
          <a:bodyPr lIns="0" tIns="0" rIns="0" bIns="0"/>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p:txBody>
          <a:bodyPr/>
          <a:lstStyle>
            <a:lvl1pPr>
              <a:defRPr>
                <a:solidFill>
                  <a:schemeClr val="bg1"/>
                </a:solidFill>
              </a:defRPr>
            </a:lvl1pPr>
          </a:lstStyle>
          <a:p>
            <a:pPr>
              <a:defRPr/>
            </a:pPr>
            <a:fld id="{767ED845-3D44-4922-9A0F-A625456B78BD}" type="slidenum">
              <a:rPr lang="en-US"/>
              <a:pPr>
                <a:defRPr/>
              </a:pPr>
              <a:t>‹#›</a:t>
            </a:fld>
            <a:endParaRPr lang="en-US" dirty="0"/>
          </a:p>
        </p:txBody>
      </p:sp>
    </p:spTree>
    <p:extLst>
      <p:ext uri="{BB962C8B-B14F-4D97-AF65-F5344CB8AC3E}">
        <p14:creationId xmlns:p14="http://schemas.microsoft.com/office/powerpoint/2010/main" val="216443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Quote">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951AB10-DE50-EE4F-ABA4-905C8AD0841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9144000" cy="6858000"/>
          </a:xfrm>
          <a:prstGeom prst="rect">
            <a:avLst/>
          </a:prstGeom>
          <a:noFill/>
        </p:spPr>
      </p:pic>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F4C0834C-19B7-1644-BF1B-C60619E10618}"/>
              </a:ext>
            </a:extLst>
          </p:cNvPr>
          <p:cNvSpPr/>
          <p:nvPr/>
        </p:nvSpPr>
        <p:spPr>
          <a:xfrm>
            <a:off x="-111292" y="2272089"/>
            <a:ext cx="9366584" cy="244241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EC766226-AFBB-0741-BB69-8054759664F3}"/>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310607" y="2528177"/>
            <a:ext cx="1005840" cy="676827"/>
          </a:xfrm>
          <a:prstGeom prst="rect">
            <a:avLst/>
          </a:prstGeom>
        </p:spPr>
      </p:pic>
      <p:pic>
        <p:nvPicPr>
          <p:cNvPr id="12" name="Picture 11">
            <a:extLst>
              <a:ext uri="{FF2B5EF4-FFF2-40B4-BE49-F238E27FC236}">
                <a16:creationId xmlns:a16="http://schemas.microsoft.com/office/drawing/2014/main" id="{9075F957-1E14-1A41-B96D-19BB009FFA11}"/>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7728638" y="3166980"/>
            <a:ext cx="1005840" cy="676827"/>
          </a:xfrm>
          <a:prstGeom prst="rect">
            <a:avLst/>
          </a:prstGeom>
        </p:spPr>
      </p:pic>
      <p:sp>
        <p:nvSpPr>
          <p:cNvPr id="20" name="Rectangle 19">
            <a:extLst>
              <a:ext uri="{FF2B5EF4-FFF2-40B4-BE49-F238E27FC236}">
                <a16:creationId xmlns:a16="http://schemas.microsoft.com/office/drawing/2014/main" id="{2E43D274-EC1E-7A40-8A80-93AC3E60CDD5}"/>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47CBF099-8991-5D47-9C82-B887A0C3DBBE}"/>
              </a:ext>
            </a:extLst>
          </p:cNvPr>
          <p:cNvPicPr>
            <a:picLocks noChangeAspect="1"/>
          </p:cNvPicPr>
          <p:nvPr userDrawn="1"/>
        </p:nvPicPr>
        <p:blipFill>
          <a:blip r:embed="rId5"/>
          <a:stretch>
            <a:fillRect/>
          </a:stretch>
        </p:blipFill>
        <p:spPr>
          <a:xfrm>
            <a:off x="7877844" y="6121577"/>
            <a:ext cx="928404" cy="525243"/>
          </a:xfrm>
          <a:prstGeom prst="rect">
            <a:avLst/>
          </a:prstGeom>
        </p:spPr>
      </p:pic>
      <p:sp>
        <p:nvSpPr>
          <p:cNvPr id="3" name="Text Placeholder 2">
            <a:extLst>
              <a:ext uri="{FF2B5EF4-FFF2-40B4-BE49-F238E27FC236}">
                <a16:creationId xmlns:a16="http://schemas.microsoft.com/office/drawing/2014/main" id="{09A4A22A-0173-E944-882A-14E1BCBDFD17}"/>
              </a:ext>
            </a:extLst>
          </p:cNvPr>
          <p:cNvSpPr>
            <a:spLocks noGrp="1"/>
          </p:cNvSpPr>
          <p:nvPr>
            <p:ph type="body" sz="quarter" idx="18"/>
          </p:nvPr>
        </p:nvSpPr>
        <p:spPr>
          <a:xfrm>
            <a:off x="1579170" y="2594919"/>
            <a:ext cx="6018212" cy="1413339"/>
          </a:xfrm>
        </p:spPr>
        <p:txBody>
          <a:bodyPr/>
          <a:lstStyle>
            <a:lvl1pPr marL="0" indent="0">
              <a:buNone/>
              <a:defRPr i="1">
                <a:solidFill>
                  <a:schemeClr val="bg2">
                    <a:lumMod val="50000"/>
                  </a:schemeClr>
                </a:solidFill>
              </a:defRPr>
            </a:lvl1pPr>
          </a:lstStyle>
          <a:p>
            <a:pPr lvl="0"/>
            <a:r>
              <a:rPr lang="en-US" dirty="0"/>
              <a:t>Edit Master text styles</a:t>
            </a:r>
          </a:p>
        </p:txBody>
      </p:sp>
      <p:sp>
        <p:nvSpPr>
          <p:cNvPr id="18" name="Text Placeholder 2">
            <a:extLst>
              <a:ext uri="{FF2B5EF4-FFF2-40B4-BE49-F238E27FC236}">
                <a16:creationId xmlns:a16="http://schemas.microsoft.com/office/drawing/2014/main" id="{F63737B0-F9CB-AB46-AB21-391324909086}"/>
              </a:ext>
            </a:extLst>
          </p:cNvPr>
          <p:cNvSpPr>
            <a:spLocks noGrp="1"/>
          </p:cNvSpPr>
          <p:nvPr>
            <p:ph type="body" sz="quarter" idx="19" hasCustomPrompt="1"/>
          </p:nvPr>
        </p:nvSpPr>
        <p:spPr>
          <a:xfrm>
            <a:off x="1579170" y="4168595"/>
            <a:ext cx="6018212" cy="412937"/>
          </a:xfrm>
        </p:spPr>
        <p:txBody>
          <a:bodyPr>
            <a:normAutofit/>
          </a:bodyPr>
          <a:lstStyle>
            <a:lvl1pPr marL="0" indent="0" algn="r">
              <a:buNone/>
              <a:defRPr sz="1800" i="1">
                <a:solidFill>
                  <a:schemeClr val="bg2">
                    <a:lumMod val="50000"/>
                  </a:schemeClr>
                </a:solidFill>
              </a:defRPr>
            </a:lvl1pPr>
          </a:lstStyle>
          <a:p>
            <a:pPr lvl="0"/>
            <a:r>
              <a:rPr lang="en-US" dirty="0"/>
              <a:t>— Byline name here</a:t>
            </a:r>
          </a:p>
        </p:txBody>
      </p:sp>
    </p:spTree>
    <p:extLst>
      <p:ext uri="{BB962C8B-B14F-4D97-AF65-F5344CB8AC3E}">
        <p14:creationId xmlns:p14="http://schemas.microsoft.com/office/powerpoint/2010/main" val="4180446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1"/>
        <p:cNvGrpSpPr/>
        <p:nvPr/>
      </p:nvGrpSpPr>
      <p:grpSpPr>
        <a:xfrm>
          <a:off x="0" y="0"/>
          <a:ext cx="0" cy="0"/>
          <a:chOff x="0" y="0"/>
          <a:chExt cx="0" cy="0"/>
        </a:xfrm>
      </p:grpSpPr>
      <p:sp>
        <p:nvSpPr>
          <p:cNvPr id="132" name="Google Shape;132;p17"/>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17"/>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5760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12"/>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7176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85078" y="1826341"/>
            <a:ext cx="38862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691875" y="1826341"/>
            <a:ext cx="38862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353209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301083" y="525108"/>
            <a:ext cx="8513956" cy="1060631"/>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7"/>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7"/>
          <p:cNvSpPr txBox="1">
            <a:spLocks noGrp="1"/>
          </p:cNvSpPr>
          <p:nvPr>
            <p:ph type="body" idx="1"/>
          </p:nvPr>
        </p:nvSpPr>
        <p:spPr>
          <a:xfrm>
            <a:off x="301229" y="1690689"/>
            <a:ext cx="8514159" cy="2707692"/>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7" name="Google Shape;57;p7"/>
          <p:cNvSpPr/>
          <p:nvPr/>
        </p:nvSpPr>
        <p:spPr>
          <a:xfrm>
            <a:off x="-173620" y="4503345"/>
            <a:ext cx="9462304"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58" name="Google Shape;58;p7"/>
          <p:cNvSpPr txBox="1">
            <a:spLocks noGrp="1"/>
          </p:cNvSpPr>
          <p:nvPr>
            <p:ph type="body" idx="2"/>
          </p:nvPr>
        </p:nvSpPr>
        <p:spPr>
          <a:xfrm>
            <a:off x="301084" y="4652970"/>
            <a:ext cx="2563652" cy="1100137"/>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750"/>
              </a:spcBef>
              <a:spcAft>
                <a:spcPts val="0"/>
              </a:spcAft>
              <a:buClr>
                <a:srgbClr val="AEABAB"/>
              </a:buClr>
              <a:buSzPts val="264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rgbClr val="AEABAB"/>
              </a:buClr>
              <a:buSzPts val="2145"/>
              <a:buFont typeface="Arial"/>
              <a:buNone/>
              <a:defRPr sz="19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rgbClr val="AEABAB"/>
              </a:buClr>
              <a:buSzPts val="1815"/>
              <a:buFont typeface="Arial"/>
              <a:buNone/>
              <a:defRPr sz="165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rgbClr val="AEABAB"/>
              </a:buClr>
              <a:buSzPts val="1650"/>
              <a:buFont typeface="Arial"/>
              <a:buNone/>
              <a:defRPr sz="15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rgbClr val="AEABAB"/>
              </a:buClr>
              <a:buSzPts val="1485"/>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cxnSp>
        <p:nvCxnSpPr>
          <p:cNvPr id="59" name="Google Shape;59;p7"/>
          <p:cNvCxnSpPr/>
          <p:nvPr/>
        </p:nvCxnSpPr>
        <p:spPr>
          <a:xfrm>
            <a:off x="3020993" y="4652970"/>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60" name="Google Shape;60;p7"/>
          <p:cNvSpPr txBox="1">
            <a:spLocks noGrp="1"/>
          </p:cNvSpPr>
          <p:nvPr>
            <p:ph type="body" idx="3"/>
          </p:nvPr>
        </p:nvSpPr>
        <p:spPr>
          <a:xfrm>
            <a:off x="3177251" y="4652970"/>
            <a:ext cx="5638137" cy="110013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750"/>
              </a:spcBef>
              <a:spcAft>
                <a:spcPts val="0"/>
              </a:spcAft>
              <a:buClr>
                <a:srgbClr val="AEABAB"/>
              </a:buClr>
              <a:buSzPts val="198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rgbClr val="AEABAB"/>
              </a:buClr>
              <a:buSzPts val="2145"/>
              <a:buFont typeface="Arial"/>
              <a:buNone/>
              <a:defRPr sz="19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rgbClr val="AEABAB"/>
              </a:buClr>
              <a:buSzPts val="1815"/>
              <a:buFont typeface="Arial"/>
              <a:buNone/>
              <a:defRPr sz="165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rgbClr val="AEABAB"/>
              </a:buClr>
              <a:buSzPts val="1650"/>
              <a:buFont typeface="Arial"/>
              <a:buNone/>
              <a:defRPr sz="150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rgbClr val="AEABAB"/>
              </a:buClr>
              <a:buSzPts val="1485"/>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cxnSp>
        <p:nvCxnSpPr>
          <p:cNvPr id="61" name="Google Shape;61;p7"/>
          <p:cNvCxnSpPr/>
          <p:nvPr/>
        </p:nvCxnSpPr>
        <p:spPr>
          <a:xfrm>
            <a:off x="3020993" y="4652970"/>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1"/>
        </a:solidFill>
        <a:effectLst/>
      </p:bgPr>
    </p:bg>
    <p:spTree>
      <p:nvGrpSpPr>
        <p:cNvPr id="1" name="Shape 62"/>
        <p:cNvGrpSpPr/>
        <p:nvPr/>
      </p:nvGrpSpPr>
      <p:grpSpPr>
        <a:xfrm>
          <a:off x="0" y="0"/>
          <a:ext cx="0" cy="0"/>
          <a:chOff x="0" y="0"/>
          <a:chExt cx="0" cy="0"/>
        </a:xfrm>
      </p:grpSpPr>
      <p:pic>
        <p:nvPicPr>
          <p:cNvPr id="63" name="Google Shape;63;p8"/>
          <p:cNvPicPr preferRelativeResize="0"/>
          <p:nvPr/>
        </p:nvPicPr>
        <p:blipFill rotWithShape="1">
          <a:blip r:embed="rId2">
            <a:alphaModFix amt="10000"/>
          </a:blip>
          <a:srcRect l="3352" r="10160" b="2702"/>
          <a:stretch/>
        </p:blipFill>
        <p:spPr>
          <a:xfrm>
            <a:off x="0" y="0"/>
            <a:ext cx="9144000" cy="6858000"/>
          </a:xfrm>
          <a:prstGeom prst="rect">
            <a:avLst/>
          </a:prstGeom>
          <a:noFill/>
          <a:ln>
            <a:noFill/>
          </a:ln>
        </p:spPr>
      </p:pic>
      <p:sp>
        <p:nvSpPr>
          <p:cNvPr id="64" name="Google Shape;64;p8"/>
          <p:cNvSpPr>
            <a:spLocks noGrp="1"/>
          </p:cNvSpPr>
          <p:nvPr>
            <p:ph type="pic" idx="2"/>
          </p:nvPr>
        </p:nvSpPr>
        <p:spPr>
          <a:xfrm>
            <a:off x="5043490" y="230188"/>
            <a:ext cx="4100513" cy="6627813"/>
          </a:xfrm>
          <a:prstGeom prst="rect">
            <a:avLst/>
          </a:prstGeom>
          <a:solidFill>
            <a:schemeClr val="accent1"/>
          </a:solid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5" name="Google Shape;65;p8"/>
          <p:cNvSpPr txBox="1">
            <a:spLocks noGrp="1"/>
          </p:cNvSpPr>
          <p:nvPr>
            <p:ph type="title"/>
          </p:nvPr>
        </p:nvSpPr>
        <p:spPr>
          <a:xfrm>
            <a:off x="301086" y="880953"/>
            <a:ext cx="4457701" cy="368152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4500"/>
              <a:buFont typeface="Rockwell"/>
              <a:buNone/>
              <a:defRPr sz="45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8"/>
          <p:cNvSpPr txBox="1">
            <a:spLocks noGrp="1"/>
          </p:cNvSpPr>
          <p:nvPr>
            <p:ph type="body" idx="1"/>
          </p:nvPr>
        </p:nvSpPr>
        <p:spPr>
          <a:xfrm>
            <a:off x="301086" y="4716966"/>
            <a:ext cx="4457701" cy="1092820"/>
          </a:xfrm>
          <a:prstGeom prst="rect">
            <a:avLst/>
          </a:prstGeom>
          <a:noFill/>
          <a:ln>
            <a:noFill/>
          </a:ln>
        </p:spPr>
        <p:txBody>
          <a:bodyPr spcFirstLastPara="1" wrap="square" lIns="0" tIns="0" rIns="0" bIns="0" anchor="t" anchorCtr="0"/>
          <a:lstStyle>
            <a:lvl1pPr marL="457200" marR="0" lvl="0" indent="-228600" algn="l" rtl="0">
              <a:lnSpc>
                <a:spcPct val="90000"/>
              </a:lnSpc>
              <a:spcBef>
                <a:spcPts val="750"/>
              </a:spcBef>
              <a:spcAft>
                <a:spcPts val="0"/>
              </a:spcAft>
              <a:buClr>
                <a:srgbClr val="AEABAB"/>
              </a:buClr>
              <a:buSzPts val="1980"/>
              <a:buFont typeface="Arial"/>
              <a:buNone/>
              <a:defRPr sz="1800" b="0" i="1"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rgbClr val="AEABAB"/>
              </a:buClr>
              <a:buSzPts val="1650"/>
              <a:buFont typeface="Arial"/>
              <a:buNone/>
              <a:defRPr sz="1500" b="0" i="0" u="none" strike="noStrike" cap="none">
                <a:solidFill>
                  <a:srgbClr val="888888"/>
                </a:solidFill>
                <a:latin typeface="Arial"/>
                <a:ea typeface="Arial"/>
                <a:cs typeface="Arial"/>
                <a:sym typeface="Arial"/>
              </a:defRPr>
            </a:lvl2pPr>
            <a:lvl3pPr marL="1371600" marR="0" lvl="2" indent="-228600" algn="l" rtl="0">
              <a:lnSpc>
                <a:spcPct val="90000"/>
              </a:lnSpc>
              <a:spcBef>
                <a:spcPts val="375"/>
              </a:spcBef>
              <a:spcAft>
                <a:spcPts val="0"/>
              </a:spcAft>
              <a:buClr>
                <a:srgbClr val="AEABAB"/>
              </a:buClr>
              <a:buSzPts val="1485"/>
              <a:buFont typeface="Arial"/>
              <a:buNone/>
              <a:defRPr sz="1350" b="0" i="0" u="none" strike="noStrike" cap="none">
                <a:solidFill>
                  <a:srgbClr val="888888"/>
                </a:solidFill>
                <a:latin typeface="Arial"/>
                <a:ea typeface="Arial"/>
                <a:cs typeface="Arial"/>
                <a:sym typeface="Arial"/>
              </a:defRPr>
            </a:lvl3pPr>
            <a:lvl4pPr marL="1828800" marR="0" lvl="3" indent="-228600" algn="l" rtl="0">
              <a:lnSpc>
                <a:spcPct val="90000"/>
              </a:lnSpc>
              <a:spcBef>
                <a:spcPts val="375"/>
              </a:spcBef>
              <a:spcAft>
                <a:spcPts val="0"/>
              </a:spcAft>
              <a:buClr>
                <a:srgbClr val="AEABAB"/>
              </a:buClr>
              <a:buSzPts val="1320"/>
              <a:buFont typeface="Arial"/>
              <a:buNone/>
              <a:defRPr sz="1200" b="0" i="0" u="none" strike="noStrike" cap="none">
                <a:solidFill>
                  <a:srgbClr val="888888"/>
                </a:solidFill>
                <a:latin typeface="Arial"/>
                <a:ea typeface="Arial"/>
                <a:cs typeface="Arial"/>
                <a:sym typeface="Arial"/>
              </a:defRPr>
            </a:lvl4pPr>
            <a:lvl5pPr marL="2286000" marR="0" lvl="4" indent="-228600" algn="l" rtl="0">
              <a:lnSpc>
                <a:spcPct val="90000"/>
              </a:lnSpc>
              <a:spcBef>
                <a:spcPts val="375"/>
              </a:spcBef>
              <a:spcAft>
                <a:spcPts val="0"/>
              </a:spcAft>
              <a:buClr>
                <a:srgbClr val="AEABAB"/>
              </a:buClr>
              <a:buSzPts val="1320"/>
              <a:buFont typeface="Arial"/>
              <a:buNone/>
              <a:defRPr sz="1200" b="0" i="0" u="none" strike="noStrike" cap="none">
                <a:solidFill>
                  <a:srgbClr val="888888"/>
                </a:solidFill>
                <a:latin typeface="Arial"/>
                <a:ea typeface="Arial"/>
                <a:cs typeface="Arial"/>
                <a:sym typeface="Arial"/>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7" name="Google Shape;67;p8"/>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8" name="Google Shape;68;p8"/>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69" name="Google Shape;69;p8"/>
          <p:cNvPicPr preferRelativeResize="0"/>
          <p:nvPr/>
        </p:nvPicPr>
        <p:blipFill rotWithShape="1">
          <a:blip r:embed="rId3">
            <a:alphaModFix/>
          </a:blip>
          <a:srcRect/>
          <a:stretch/>
        </p:blipFill>
        <p:spPr>
          <a:xfrm>
            <a:off x="3709521" y="6071285"/>
            <a:ext cx="1049266" cy="593621"/>
          </a:xfrm>
          <a:prstGeom prst="rect">
            <a:avLst/>
          </a:prstGeom>
          <a:noFill/>
          <a:ln>
            <a:noFill/>
          </a:ln>
        </p:spPr>
      </p:pic>
      <p:sp>
        <p:nvSpPr>
          <p:cNvPr id="70" name="Google Shape;70;p8"/>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0"/>
        <p:cNvGrpSpPr/>
        <p:nvPr/>
      </p:nvGrpSpPr>
      <p:grpSpPr>
        <a:xfrm>
          <a:off x="0" y="0"/>
          <a:ext cx="0" cy="0"/>
          <a:chOff x="0" y="0"/>
          <a:chExt cx="0" cy="0"/>
        </a:xfrm>
      </p:grpSpPr>
      <p:sp>
        <p:nvSpPr>
          <p:cNvPr id="81" name="Google Shape;81;p11"/>
          <p:cNvSpPr txBox="1">
            <a:spLocks noGrp="1"/>
          </p:cNvSpPr>
          <p:nvPr>
            <p:ph type="body" idx="1"/>
          </p:nvPr>
        </p:nvSpPr>
        <p:spPr>
          <a:xfrm>
            <a:off x="4691875" y="1833118"/>
            <a:ext cx="38862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lstStyle>
            <a:lvl1pPr marL="457200" marR="0" lvl="0" indent="-364807" algn="l" rtl="0">
              <a:lnSpc>
                <a:spcPct val="90000"/>
              </a:lnSpc>
              <a:spcBef>
                <a:spcPts val="750"/>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1pPr>
            <a:lvl2pPr marL="914400" marR="0" lvl="1"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2pPr>
            <a:lvl3pPr marL="1371600" marR="0" lvl="2"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3pPr>
            <a:lvl4pPr marL="1828800" marR="0" lvl="3"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4pPr>
            <a:lvl5pPr marL="2286000" marR="0" lvl="4" indent="-312420" algn="l" rtl="0">
              <a:lnSpc>
                <a:spcPct val="90000"/>
              </a:lnSpc>
              <a:spcBef>
                <a:spcPts val="375"/>
              </a:spcBef>
              <a:spcAft>
                <a:spcPts val="0"/>
              </a:spcAft>
              <a:buClr>
                <a:srgbClr val="AEABAB"/>
              </a:buClr>
              <a:buSzPts val="1320"/>
              <a:buFont typeface="Arial"/>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2" name="Google Shape;82;p11"/>
          <p:cNvSpPr txBox="1">
            <a:spLocks noGrp="1"/>
          </p:cNvSpPr>
          <p:nvPr>
            <p:ph type="title"/>
          </p:nvPr>
        </p:nvSpPr>
        <p:spPr>
          <a:xfrm>
            <a:off x="301085" y="525108"/>
            <a:ext cx="8447049"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1"/>
          <p:cNvSpPr txBox="1">
            <a:spLocks noGrp="1"/>
          </p:cNvSpPr>
          <p:nvPr>
            <p:ph type="body" idx="2"/>
          </p:nvPr>
        </p:nvSpPr>
        <p:spPr>
          <a:xfrm>
            <a:off x="485078" y="1833118"/>
            <a:ext cx="38862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lstStyle>
            <a:lvl1pPr marL="457200" marR="0" lvl="0" indent="-364807" algn="l" rtl="0">
              <a:lnSpc>
                <a:spcPct val="90000"/>
              </a:lnSpc>
              <a:spcBef>
                <a:spcPts val="750"/>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1pPr>
            <a:lvl2pPr marL="914400" marR="0" lvl="1"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2pPr>
            <a:lvl3pPr marL="1371600" marR="0" lvl="2"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3pPr>
            <a:lvl4pPr marL="1828800" marR="0" lvl="3"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4pPr>
            <a:lvl5pPr marL="2286000" marR="0" lvl="4" indent="-312420" algn="l" rtl="0">
              <a:lnSpc>
                <a:spcPct val="90000"/>
              </a:lnSpc>
              <a:spcBef>
                <a:spcPts val="375"/>
              </a:spcBef>
              <a:spcAft>
                <a:spcPts val="0"/>
              </a:spcAft>
              <a:buClr>
                <a:srgbClr val="AEABAB"/>
              </a:buClr>
              <a:buSzPts val="1320"/>
              <a:buFont typeface="Arial"/>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4" name="Google Shape;84;p11"/>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5" name="Google Shape;85;p11"/>
          <p:cNvSpPr/>
          <p:nvPr/>
        </p:nvSpPr>
        <p:spPr>
          <a:xfrm>
            <a:off x="485078" y="1833117"/>
            <a:ext cx="38862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86" name="Google Shape;86;p11"/>
          <p:cNvSpPr/>
          <p:nvPr/>
        </p:nvSpPr>
        <p:spPr>
          <a:xfrm>
            <a:off x="4691878" y="1833117"/>
            <a:ext cx="388898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87" name="Google Shape;87;p11"/>
          <p:cNvSpPr/>
          <p:nvPr/>
        </p:nvSpPr>
        <p:spPr>
          <a:xfrm>
            <a:off x="485078" y="1833117"/>
            <a:ext cx="38862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88" name="Google Shape;88;p11"/>
          <p:cNvSpPr/>
          <p:nvPr/>
        </p:nvSpPr>
        <p:spPr>
          <a:xfrm>
            <a:off x="4691878" y="1833117"/>
            <a:ext cx="388898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301083" y="525101"/>
            <a:ext cx="8513956" cy="814109"/>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13"/>
          <p:cNvSpPr txBox="1">
            <a:spLocks noGrp="1"/>
          </p:cNvSpPr>
          <p:nvPr>
            <p:ph type="body" idx="1"/>
          </p:nvPr>
        </p:nvSpPr>
        <p:spPr>
          <a:xfrm>
            <a:off x="301086" y="1622307"/>
            <a:ext cx="2737271" cy="1983429"/>
          </a:xfrm>
          <a:prstGeom prst="rect">
            <a:avLst/>
          </a:prstGeom>
          <a:solidFill>
            <a:schemeClr val="accent4"/>
          </a:solidFill>
          <a:ln>
            <a:noFill/>
          </a:ln>
        </p:spPr>
        <p:txBody>
          <a:bodyPr spcFirstLastPara="1" wrap="square" lIns="228600" tIns="1005825" rIns="228600" bIns="45700" anchor="t" anchorCtr="0"/>
          <a:lstStyle>
            <a:lvl1pPr marL="457200" marR="0" lvl="0" indent="-228600" algn="ctr"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4" name="Google Shape;94;p13"/>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3"/>
          <p:cNvSpPr>
            <a:spLocks noGrp="1"/>
          </p:cNvSpPr>
          <p:nvPr>
            <p:ph type="pic" idx="2"/>
          </p:nvPr>
        </p:nvSpPr>
        <p:spPr>
          <a:xfrm>
            <a:off x="301230" y="1714900"/>
            <a:ext cx="2737120" cy="866254"/>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6" name="Google Shape;96;p13"/>
          <p:cNvSpPr txBox="1">
            <a:spLocks noGrp="1"/>
          </p:cNvSpPr>
          <p:nvPr>
            <p:ph type="body" idx="3"/>
          </p:nvPr>
        </p:nvSpPr>
        <p:spPr>
          <a:xfrm>
            <a:off x="3189428" y="1622307"/>
            <a:ext cx="2737271" cy="1983429"/>
          </a:xfrm>
          <a:prstGeom prst="rect">
            <a:avLst/>
          </a:prstGeom>
          <a:solidFill>
            <a:schemeClr val="accent2"/>
          </a:solidFill>
          <a:ln>
            <a:noFill/>
          </a:ln>
        </p:spPr>
        <p:txBody>
          <a:bodyPr spcFirstLastPara="1" wrap="square" lIns="228600" tIns="1005825" rIns="228600" bIns="45700" anchor="t" anchorCtr="0"/>
          <a:lstStyle>
            <a:lvl1pPr marL="457200" marR="0" lvl="0" indent="-228600" algn="ctr" rtl="0">
              <a:lnSpc>
                <a:spcPct val="90000"/>
              </a:lnSpc>
              <a:spcBef>
                <a:spcPts val="750"/>
              </a:spcBef>
              <a:spcAft>
                <a:spcPts val="0"/>
              </a:spcAft>
              <a:buClr>
                <a:srgbClr val="AEABAB"/>
              </a:buClr>
              <a:buSzPts val="2475"/>
              <a:buFont typeface="Arial"/>
              <a:buNone/>
              <a:defRPr sz="2250" b="0" i="0" u="none" strike="noStrike" cap="none">
                <a:solidFill>
                  <a:schemeClr val="lt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7" name="Google Shape;97;p13"/>
          <p:cNvSpPr>
            <a:spLocks noGrp="1"/>
          </p:cNvSpPr>
          <p:nvPr>
            <p:ph type="pic" idx="4"/>
          </p:nvPr>
        </p:nvSpPr>
        <p:spPr>
          <a:xfrm>
            <a:off x="3189570" y="1714900"/>
            <a:ext cx="2737120" cy="866254"/>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8" name="Google Shape;98;p13"/>
          <p:cNvSpPr txBox="1">
            <a:spLocks noGrp="1"/>
          </p:cNvSpPr>
          <p:nvPr>
            <p:ph type="body" idx="5"/>
          </p:nvPr>
        </p:nvSpPr>
        <p:spPr>
          <a:xfrm>
            <a:off x="6077770" y="1622307"/>
            <a:ext cx="2737271" cy="1983429"/>
          </a:xfrm>
          <a:prstGeom prst="rect">
            <a:avLst/>
          </a:prstGeom>
          <a:solidFill>
            <a:schemeClr val="accent5"/>
          </a:solidFill>
          <a:ln>
            <a:noFill/>
          </a:ln>
        </p:spPr>
        <p:txBody>
          <a:bodyPr spcFirstLastPara="1" wrap="square" lIns="228600" tIns="1005825" rIns="228600" bIns="45700" anchor="t" anchorCtr="0"/>
          <a:lstStyle>
            <a:lvl1pPr marL="457200" marR="0" lvl="0" indent="-228600" algn="ctr" rtl="0">
              <a:lnSpc>
                <a:spcPct val="90000"/>
              </a:lnSpc>
              <a:spcBef>
                <a:spcPts val="750"/>
              </a:spcBef>
              <a:spcAft>
                <a:spcPts val="0"/>
              </a:spcAft>
              <a:buClr>
                <a:srgbClr val="AEABAB"/>
              </a:buClr>
              <a:buSzPts val="2475"/>
              <a:buFont typeface="Arial"/>
              <a:buNone/>
              <a:defRPr sz="2250" b="0" i="0" u="none" strike="noStrike" cap="none">
                <a:solidFill>
                  <a:schemeClr val="lt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9" name="Google Shape;99;p13"/>
          <p:cNvSpPr>
            <a:spLocks noGrp="1"/>
          </p:cNvSpPr>
          <p:nvPr>
            <p:ph type="pic" idx="6"/>
          </p:nvPr>
        </p:nvSpPr>
        <p:spPr>
          <a:xfrm>
            <a:off x="6077913" y="1714900"/>
            <a:ext cx="2737120" cy="866254"/>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0" name="Google Shape;100;p13"/>
          <p:cNvSpPr txBox="1">
            <a:spLocks noGrp="1"/>
          </p:cNvSpPr>
          <p:nvPr>
            <p:ph type="body" idx="7"/>
          </p:nvPr>
        </p:nvSpPr>
        <p:spPr>
          <a:xfrm>
            <a:off x="301086" y="3763625"/>
            <a:ext cx="2737271" cy="1983429"/>
          </a:xfrm>
          <a:prstGeom prst="rect">
            <a:avLst/>
          </a:prstGeom>
          <a:solidFill>
            <a:schemeClr val="accent3"/>
          </a:solidFill>
          <a:ln>
            <a:noFill/>
          </a:ln>
        </p:spPr>
        <p:txBody>
          <a:bodyPr spcFirstLastPara="1" wrap="square" lIns="228600" tIns="1005825" rIns="228600" bIns="45700" anchor="t" anchorCtr="0"/>
          <a:lstStyle>
            <a:lvl1pPr marL="457200" marR="0" lvl="0" indent="-228600" algn="ctr" rtl="0">
              <a:lnSpc>
                <a:spcPct val="90000"/>
              </a:lnSpc>
              <a:spcBef>
                <a:spcPts val="750"/>
              </a:spcBef>
              <a:spcAft>
                <a:spcPts val="0"/>
              </a:spcAft>
              <a:buClr>
                <a:srgbClr val="AEABAB"/>
              </a:buClr>
              <a:buSzPts val="2475"/>
              <a:buFont typeface="Arial"/>
              <a:buNone/>
              <a:defRPr sz="2250" b="0" i="0" u="none" strike="noStrike" cap="none">
                <a:solidFill>
                  <a:schemeClr val="lt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1" name="Google Shape;101;p13"/>
          <p:cNvSpPr>
            <a:spLocks noGrp="1"/>
          </p:cNvSpPr>
          <p:nvPr>
            <p:ph type="pic" idx="8"/>
          </p:nvPr>
        </p:nvSpPr>
        <p:spPr>
          <a:xfrm>
            <a:off x="301230" y="3856218"/>
            <a:ext cx="2737120" cy="866254"/>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2" name="Google Shape;102;p13"/>
          <p:cNvSpPr txBox="1">
            <a:spLocks noGrp="1"/>
          </p:cNvSpPr>
          <p:nvPr>
            <p:ph type="body" idx="9"/>
          </p:nvPr>
        </p:nvSpPr>
        <p:spPr>
          <a:xfrm>
            <a:off x="3189428" y="3763625"/>
            <a:ext cx="2737271" cy="1983429"/>
          </a:xfrm>
          <a:prstGeom prst="rect">
            <a:avLst/>
          </a:prstGeom>
          <a:solidFill>
            <a:schemeClr val="accent1"/>
          </a:solidFill>
          <a:ln>
            <a:noFill/>
          </a:ln>
        </p:spPr>
        <p:txBody>
          <a:bodyPr spcFirstLastPara="1" wrap="square" lIns="228600" tIns="1005825" rIns="228600" bIns="45700" anchor="t" anchorCtr="0"/>
          <a:lstStyle>
            <a:lvl1pPr marL="457200" marR="0" lvl="0" indent="-228600" algn="ctr" rtl="0">
              <a:lnSpc>
                <a:spcPct val="90000"/>
              </a:lnSpc>
              <a:spcBef>
                <a:spcPts val="750"/>
              </a:spcBef>
              <a:spcAft>
                <a:spcPts val="0"/>
              </a:spcAft>
              <a:buClr>
                <a:srgbClr val="AEABAB"/>
              </a:buClr>
              <a:buSzPts val="2475"/>
              <a:buFont typeface="Arial"/>
              <a:buNone/>
              <a:defRPr sz="2250" b="0" i="0" u="none" strike="noStrike" cap="none">
                <a:solidFill>
                  <a:schemeClr val="lt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3" name="Google Shape;103;p13"/>
          <p:cNvSpPr>
            <a:spLocks noGrp="1"/>
          </p:cNvSpPr>
          <p:nvPr>
            <p:ph type="pic" idx="13"/>
          </p:nvPr>
        </p:nvSpPr>
        <p:spPr>
          <a:xfrm>
            <a:off x="3189570" y="3856218"/>
            <a:ext cx="2737120" cy="866254"/>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4"/>
          </p:nvPr>
        </p:nvSpPr>
        <p:spPr>
          <a:xfrm>
            <a:off x="6077770" y="3763625"/>
            <a:ext cx="2737271" cy="1983429"/>
          </a:xfrm>
          <a:prstGeom prst="rect">
            <a:avLst/>
          </a:prstGeom>
          <a:solidFill>
            <a:schemeClr val="accent6"/>
          </a:solidFill>
          <a:ln>
            <a:noFill/>
          </a:ln>
        </p:spPr>
        <p:txBody>
          <a:bodyPr spcFirstLastPara="1" wrap="square" lIns="228600" tIns="1005825" rIns="228600" bIns="45700" anchor="t" anchorCtr="0"/>
          <a:lstStyle>
            <a:lvl1pPr marL="457200" marR="0" lvl="0" indent="-228600" algn="ctr"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5" name="Google Shape;105;p13"/>
          <p:cNvSpPr>
            <a:spLocks noGrp="1"/>
          </p:cNvSpPr>
          <p:nvPr>
            <p:ph type="pic" idx="15"/>
          </p:nvPr>
        </p:nvSpPr>
        <p:spPr>
          <a:xfrm>
            <a:off x="6077913" y="3856218"/>
            <a:ext cx="2737120" cy="866254"/>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106"/>
        <p:cNvGrpSpPr/>
        <p:nvPr/>
      </p:nvGrpSpPr>
      <p:grpSpPr>
        <a:xfrm>
          <a:off x="0" y="0"/>
          <a:ext cx="0" cy="0"/>
          <a:chOff x="0" y="0"/>
          <a:chExt cx="0" cy="0"/>
        </a:xfrm>
      </p:grpSpPr>
      <p:sp>
        <p:nvSpPr>
          <p:cNvPr id="107" name="Google Shape;107;p14"/>
          <p:cNvSpPr txBox="1">
            <a:spLocks noGrp="1"/>
          </p:cNvSpPr>
          <p:nvPr>
            <p:ph type="body" idx="1"/>
          </p:nvPr>
        </p:nvSpPr>
        <p:spPr>
          <a:xfrm>
            <a:off x="4691875" y="1833118"/>
            <a:ext cx="38862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lstStyle>
            <a:lvl1pPr marL="457200" marR="0" lvl="0" indent="-364807" algn="l" rtl="0">
              <a:lnSpc>
                <a:spcPct val="90000"/>
              </a:lnSpc>
              <a:spcBef>
                <a:spcPts val="750"/>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1pPr>
            <a:lvl2pPr marL="914400" marR="0" lvl="1"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2pPr>
            <a:lvl3pPr marL="1371600" marR="0" lvl="2"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3pPr>
            <a:lvl4pPr marL="1828800" marR="0" lvl="3"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4pPr>
            <a:lvl5pPr marL="2286000" marR="0" lvl="4" indent="-312420" algn="l" rtl="0">
              <a:lnSpc>
                <a:spcPct val="90000"/>
              </a:lnSpc>
              <a:spcBef>
                <a:spcPts val="375"/>
              </a:spcBef>
              <a:spcAft>
                <a:spcPts val="0"/>
              </a:spcAft>
              <a:buClr>
                <a:srgbClr val="AEABAB"/>
              </a:buClr>
              <a:buSzPts val="1320"/>
              <a:buFont typeface="Arial"/>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8" name="Google Shape;108;p14"/>
          <p:cNvSpPr txBox="1">
            <a:spLocks noGrp="1"/>
          </p:cNvSpPr>
          <p:nvPr>
            <p:ph type="title"/>
          </p:nvPr>
        </p:nvSpPr>
        <p:spPr>
          <a:xfrm>
            <a:off x="301085" y="525108"/>
            <a:ext cx="8447049"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14"/>
          <p:cNvSpPr txBox="1">
            <a:spLocks noGrp="1"/>
          </p:cNvSpPr>
          <p:nvPr>
            <p:ph type="body" idx="2"/>
          </p:nvPr>
        </p:nvSpPr>
        <p:spPr>
          <a:xfrm>
            <a:off x="485078" y="1833118"/>
            <a:ext cx="38862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lstStyle>
            <a:lvl1pPr marL="457200" marR="0" lvl="0" indent="-364807" algn="l" rtl="0">
              <a:lnSpc>
                <a:spcPct val="90000"/>
              </a:lnSpc>
              <a:spcBef>
                <a:spcPts val="750"/>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1pPr>
            <a:lvl2pPr marL="914400" marR="0" lvl="1"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2pPr>
            <a:lvl3pPr marL="1371600" marR="0" lvl="2"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3pPr>
            <a:lvl4pPr marL="1828800" marR="0" lvl="3"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4pPr>
            <a:lvl5pPr marL="2286000" marR="0" lvl="4" indent="-312420" algn="l" rtl="0">
              <a:lnSpc>
                <a:spcPct val="90000"/>
              </a:lnSpc>
              <a:spcBef>
                <a:spcPts val="375"/>
              </a:spcBef>
              <a:spcAft>
                <a:spcPts val="0"/>
              </a:spcAft>
              <a:buClr>
                <a:srgbClr val="AEABAB"/>
              </a:buClr>
              <a:buSzPts val="1320"/>
              <a:buFont typeface="Arial"/>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0" name="Google Shape;110;p14"/>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1" name="Google Shape;111;p14"/>
          <p:cNvSpPr/>
          <p:nvPr/>
        </p:nvSpPr>
        <p:spPr>
          <a:xfrm>
            <a:off x="485078" y="1833117"/>
            <a:ext cx="38862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2" name="Google Shape;112;p14"/>
          <p:cNvSpPr/>
          <p:nvPr/>
        </p:nvSpPr>
        <p:spPr>
          <a:xfrm>
            <a:off x="4691878" y="1833117"/>
            <a:ext cx="388898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3" name="Google Shape;113;p14"/>
          <p:cNvSpPr/>
          <p:nvPr/>
        </p:nvSpPr>
        <p:spPr>
          <a:xfrm>
            <a:off x="485078" y="1833117"/>
            <a:ext cx="3886200"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4" name="Google Shape;114;p14"/>
          <p:cNvSpPr/>
          <p:nvPr/>
        </p:nvSpPr>
        <p:spPr>
          <a:xfrm>
            <a:off x="4691878" y="1833117"/>
            <a:ext cx="3888989" cy="2150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3rd color combo">
  <p:cSld name="Two Content 3rd color combo">
    <p:spTree>
      <p:nvGrpSpPr>
        <p:cNvPr id="1" name="Shape 115"/>
        <p:cNvGrpSpPr/>
        <p:nvPr/>
      </p:nvGrpSpPr>
      <p:grpSpPr>
        <a:xfrm>
          <a:off x="0" y="0"/>
          <a:ext cx="0" cy="0"/>
          <a:chOff x="0" y="0"/>
          <a:chExt cx="0" cy="0"/>
        </a:xfrm>
      </p:grpSpPr>
      <p:sp>
        <p:nvSpPr>
          <p:cNvPr id="116" name="Google Shape;116;p15"/>
          <p:cNvSpPr txBox="1">
            <a:spLocks noGrp="1"/>
          </p:cNvSpPr>
          <p:nvPr>
            <p:ph type="body" idx="1"/>
          </p:nvPr>
        </p:nvSpPr>
        <p:spPr>
          <a:xfrm>
            <a:off x="4691875" y="1833118"/>
            <a:ext cx="38862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lstStyle>
            <a:lvl1pPr marL="457200" marR="0" lvl="0" indent="-364807" algn="l" rtl="0">
              <a:lnSpc>
                <a:spcPct val="90000"/>
              </a:lnSpc>
              <a:spcBef>
                <a:spcPts val="750"/>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1pPr>
            <a:lvl2pPr marL="914400" marR="0" lvl="1"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2pPr>
            <a:lvl3pPr marL="1371600" marR="0" lvl="2"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3pPr>
            <a:lvl4pPr marL="1828800" marR="0" lvl="3"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4pPr>
            <a:lvl5pPr marL="2286000" marR="0" lvl="4" indent="-312420" algn="l" rtl="0">
              <a:lnSpc>
                <a:spcPct val="90000"/>
              </a:lnSpc>
              <a:spcBef>
                <a:spcPts val="375"/>
              </a:spcBef>
              <a:spcAft>
                <a:spcPts val="0"/>
              </a:spcAft>
              <a:buClr>
                <a:srgbClr val="AEABAB"/>
              </a:buClr>
              <a:buSzPts val="1320"/>
              <a:buFont typeface="Arial"/>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7" name="Google Shape;117;p15"/>
          <p:cNvSpPr txBox="1">
            <a:spLocks noGrp="1"/>
          </p:cNvSpPr>
          <p:nvPr>
            <p:ph type="title"/>
          </p:nvPr>
        </p:nvSpPr>
        <p:spPr>
          <a:xfrm>
            <a:off x="301085" y="525108"/>
            <a:ext cx="8447049"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5"/>
          <p:cNvSpPr txBox="1">
            <a:spLocks noGrp="1"/>
          </p:cNvSpPr>
          <p:nvPr>
            <p:ph type="body" idx="2"/>
          </p:nvPr>
        </p:nvSpPr>
        <p:spPr>
          <a:xfrm>
            <a:off x="485078" y="1833118"/>
            <a:ext cx="38862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lstStyle>
            <a:lvl1pPr marL="457200" marR="0" lvl="0" indent="-364807" algn="l" rtl="0">
              <a:lnSpc>
                <a:spcPct val="90000"/>
              </a:lnSpc>
              <a:spcBef>
                <a:spcPts val="750"/>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1pPr>
            <a:lvl2pPr marL="914400" marR="0" lvl="1" indent="-354330" algn="l" rtl="0">
              <a:lnSpc>
                <a:spcPct val="90000"/>
              </a:lnSpc>
              <a:spcBef>
                <a:spcPts val="375"/>
              </a:spcBef>
              <a:spcAft>
                <a:spcPts val="0"/>
              </a:spcAft>
              <a:buClr>
                <a:srgbClr val="AEABAB"/>
              </a:buClr>
              <a:buSzPts val="1980"/>
              <a:buFont typeface="Arial"/>
              <a:buChar char="•"/>
              <a:defRPr sz="1800" b="0" i="0" u="none" strike="noStrike" cap="none">
                <a:solidFill>
                  <a:schemeClr val="dk1"/>
                </a:solidFill>
                <a:latin typeface="Arial"/>
                <a:ea typeface="Arial"/>
                <a:cs typeface="Arial"/>
                <a:sym typeface="Arial"/>
              </a:defRPr>
            </a:lvl2pPr>
            <a:lvl3pPr marL="1371600" marR="0" lvl="2"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3pPr>
            <a:lvl4pPr marL="1828800" marR="0" lvl="3"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4pPr>
            <a:lvl5pPr marL="2286000" marR="0" lvl="4" indent="-312420" algn="l" rtl="0">
              <a:lnSpc>
                <a:spcPct val="90000"/>
              </a:lnSpc>
              <a:spcBef>
                <a:spcPts val="375"/>
              </a:spcBef>
              <a:spcAft>
                <a:spcPts val="0"/>
              </a:spcAft>
              <a:buClr>
                <a:srgbClr val="AEABAB"/>
              </a:buClr>
              <a:buSzPts val="1320"/>
              <a:buFont typeface="Arial"/>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9" name="Google Shape;119;p15"/>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0" name="Google Shape;120;p15"/>
          <p:cNvSpPr/>
          <p:nvPr/>
        </p:nvSpPr>
        <p:spPr>
          <a:xfrm>
            <a:off x="485078" y="1833117"/>
            <a:ext cx="38862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1" name="Google Shape;121;p15"/>
          <p:cNvSpPr/>
          <p:nvPr/>
        </p:nvSpPr>
        <p:spPr>
          <a:xfrm>
            <a:off x="4691878" y="1833117"/>
            <a:ext cx="388898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2" name="Google Shape;122;p15"/>
          <p:cNvSpPr/>
          <p:nvPr/>
        </p:nvSpPr>
        <p:spPr>
          <a:xfrm>
            <a:off x="485078" y="1833117"/>
            <a:ext cx="3886200"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3" name="Google Shape;123;p15"/>
          <p:cNvSpPr/>
          <p:nvPr/>
        </p:nvSpPr>
        <p:spPr>
          <a:xfrm>
            <a:off x="4691878" y="1833117"/>
            <a:ext cx="3888989"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629841" y="365129"/>
            <a:ext cx="7886700" cy="1325563"/>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1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750"/>
              </a:spcBef>
              <a:spcAft>
                <a:spcPts val="0"/>
              </a:spcAft>
              <a:buClr>
                <a:srgbClr val="AEABAB"/>
              </a:buClr>
              <a:buSzPts val="198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rgbClr val="AEABAB"/>
              </a:buClr>
              <a:buSzPts val="165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rgbClr val="AEABAB"/>
              </a:buClr>
              <a:buSzPts val="1485"/>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rgbClr val="AEABAB"/>
              </a:buClr>
              <a:buSzPts val="132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rgbClr val="AEABAB"/>
              </a:buClr>
              <a:buSzPts val="132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27" name="Google Shape;127;p1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8" name="Google Shape;128;p16"/>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750"/>
              </a:spcBef>
              <a:spcAft>
                <a:spcPts val="0"/>
              </a:spcAft>
              <a:buClr>
                <a:srgbClr val="AEABAB"/>
              </a:buClr>
              <a:buSzPts val="198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rgbClr val="AEABAB"/>
              </a:buClr>
              <a:buSzPts val="165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rgbClr val="AEABAB"/>
              </a:buClr>
              <a:buSzPts val="1485"/>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rgbClr val="AEABAB"/>
              </a:buClr>
              <a:buSzPts val="132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rgbClr val="AEABAB"/>
              </a:buClr>
              <a:buSzPts val="132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29" name="Google Shape;129;p16"/>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0" name="Google Shape;130;p16"/>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AEABAB"/>
                </a:solidFill>
                <a:latin typeface="Arial"/>
                <a:ea typeface="Arial"/>
                <a:cs typeface="Arial"/>
                <a:sym typeface="Arial"/>
              </a:defRPr>
            </a:lvl1pPr>
            <a:lvl2pPr marL="0" marR="0" lvl="1" indent="0" algn="l" rtl="0">
              <a:spcBef>
                <a:spcPts val="0"/>
              </a:spcBef>
              <a:buNone/>
              <a:defRPr sz="900">
                <a:solidFill>
                  <a:srgbClr val="AEABAB"/>
                </a:solidFill>
                <a:latin typeface="Arial"/>
                <a:ea typeface="Arial"/>
                <a:cs typeface="Arial"/>
                <a:sym typeface="Arial"/>
              </a:defRPr>
            </a:lvl2pPr>
            <a:lvl3pPr marL="0" marR="0" lvl="2" indent="0" algn="l" rtl="0">
              <a:spcBef>
                <a:spcPts val="0"/>
              </a:spcBef>
              <a:buNone/>
              <a:defRPr sz="900">
                <a:solidFill>
                  <a:srgbClr val="AEABAB"/>
                </a:solidFill>
                <a:latin typeface="Arial"/>
                <a:ea typeface="Arial"/>
                <a:cs typeface="Arial"/>
                <a:sym typeface="Arial"/>
              </a:defRPr>
            </a:lvl3pPr>
            <a:lvl4pPr marL="0" marR="0" lvl="3" indent="0" algn="l" rtl="0">
              <a:spcBef>
                <a:spcPts val="0"/>
              </a:spcBef>
              <a:buNone/>
              <a:defRPr sz="900">
                <a:solidFill>
                  <a:srgbClr val="AEABAB"/>
                </a:solidFill>
                <a:latin typeface="Arial"/>
                <a:ea typeface="Arial"/>
                <a:cs typeface="Arial"/>
                <a:sym typeface="Arial"/>
              </a:defRPr>
            </a:lvl4pPr>
            <a:lvl5pPr marL="0" marR="0" lvl="4" indent="0" algn="l" rtl="0">
              <a:spcBef>
                <a:spcPts val="0"/>
              </a:spcBef>
              <a:buNone/>
              <a:defRPr sz="900">
                <a:solidFill>
                  <a:srgbClr val="AEABAB"/>
                </a:solidFill>
                <a:latin typeface="Arial"/>
                <a:ea typeface="Arial"/>
                <a:cs typeface="Arial"/>
                <a:sym typeface="Arial"/>
              </a:defRPr>
            </a:lvl5pPr>
            <a:lvl6pPr marL="0" marR="0" lvl="5" indent="0" algn="l" rtl="0">
              <a:spcBef>
                <a:spcPts val="0"/>
              </a:spcBef>
              <a:buNone/>
              <a:defRPr sz="900">
                <a:solidFill>
                  <a:srgbClr val="AEABAB"/>
                </a:solidFill>
                <a:latin typeface="Arial"/>
                <a:ea typeface="Arial"/>
                <a:cs typeface="Arial"/>
                <a:sym typeface="Arial"/>
              </a:defRPr>
            </a:lvl6pPr>
            <a:lvl7pPr marL="0" marR="0" lvl="6" indent="0" algn="l" rtl="0">
              <a:spcBef>
                <a:spcPts val="0"/>
              </a:spcBef>
              <a:buNone/>
              <a:defRPr sz="900">
                <a:solidFill>
                  <a:srgbClr val="AEABAB"/>
                </a:solidFill>
                <a:latin typeface="Arial"/>
                <a:ea typeface="Arial"/>
                <a:cs typeface="Arial"/>
                <a:sym typeface="Arial"/>
              </a:defRPr>
            </a:lvl7pPr>
            <a:lvl8pPr marL="0" marR="0" lvl="7" indent="0" algn="l" rtl="0">
              <a:spcBef>
                <a:spcPts val="0"/>
              </a:spcBef>
              <a:buNone/>
              <a:defRPr sz="900">
                <a:solidFill>
                  <a:srgbClr val="AEABAB"/>
                </a:solidFill>
                <a:latin typeface="Arial"/>
                <a:ea typeface="Arial"/>
                <a:cs typeface="Arial"/>
                <a:sym typeface="Arial"/>
              </a:defRPr>
            </a:lvl8pPr>
            <a:lvl9pPr marL="0" marR="0" lvl="8" indent="0" algn="l" rtl="0">
              <a:spcBef>
                <a:spcPts val="0"/>
              </a:spcBef>
              <a:buNone/>
              <a:defRPr sz="900">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01083" y="1825625"/>
            <a:ext cx="8513956" cy="4048312"/>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1"/>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 name="Google Shape;14;p1"/>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5" name="Google Shape;15;p1"/>
          <p:cNvPicPr preferRelativeResize="0"/>
          <p:nvPr/>
        </p:nvPicPr>
        <p:blipFill rotWithShape="1">
          <a:blip r:embed="rId27">
            <a:alphaModFix/>
          </a:blip>
          <a:srcRect/>
          <a:stretch/>
        </p:blipFill>
        <p:spPr>
          <a:xfrm>
            <a:off x="7865806" y="6116267"/>
            <a:ext cx="949233" cy="5486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7" r:id="rId5"/>
    <p:sldLayoutId id="2147483659" r:id="rId6"/>
    <p:sldLayoutId id="2147483660" r:id="rId7"/>
    <p:sldLayoutId id="2147483661" r:id="rId8"/>
    <p:sldLayoutId id="2147483662" r:id="rId9"/>
    <p:sldLayoutId id="2147483665" r:id="rId10"/>
    <p:sldLayoutId id="2147483666" r:id="rId11"/>
    <p:sldLayoutId id="2147483667" r:id="rId12"/>
    <p:sldLayoutId id="2147483709" r:id="rId13"/>
    <p:sldLayoutId id="2147483713"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mailto:sales@aztecsoftware.com"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hyperlink" Target="mailto:Elizabeth.Lanphear@GED.com"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Elizabeth.Lanphear@ged.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www.gedworks.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www.aliem.com/2017/04/medic-case-solo-senior/" TargetMode="External"/><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ged.com/educators_admins/teaching/classroom_material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mailto:tlipke@proliteracy.or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8" Type="http://schemas.openxmlformats.org/officeDocument/2006/relationships/hyperlink" Target="https://ged.com/wp-content/uploads/Performance_Level_Descriptors_official_test_all_subjects_es.pdf" TargetMode="External"/><Relationship Id="rId3" Type="http://schemas.openxmlformats.org/officeDocument/2006/relationships/hyperlink" Target="https://ged.com/wp-content/uploads/Performance_Level_Descriptors_Chart.pdf" TargetMode="External"/><Relationship Id="rId7" Type="http://schemas.openxmlformats.org/officeDocument/2006/relationships/hyperlink" Target="https://ged.com/wp-content/uploads/Performance_Level_Descriptors_official_test_all_subjects.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ged.com/wp-content/uploads/Assessment_Target_Comparison_Chart_es.pdf" TargetMode="External"/><Relationship Id="rId5" Type="http://schemas.openxmlformats.org/officeDocument/2006/relationships/hyperlink" Target="https://ged.com/wp-content/uploads/Assessment_Target_Comparison_Chart.pdf" TargetMode="External"/><Relationship Id="rId4" Type="http://schemas.openxmlformats.org/officeDocument/2006/relationships/hyperlink" Target="https://ged.com/wp-content/uploads/Performance_Level_Descriptors_Chart_es.pdf" TargetMode="External"/><Relationship Id="rId9" Type="http://schemas.openxmlformats.org/officeDocument/2006/relationships/image" Target="../media/image68.png"/></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ged.com/about_test/accommodation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ged.com/practice-test/en/computer-demonstrator/"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s://pixabay.com/en/compass-east-north-south-west-152121/" TargetMode="External"/><Relationship Id="rId5" Type="http://schemas.openxmlformats.org/officeDocument/2006/relationships/image" Target="../media/image84.png"/><Relationship Id="rId4" Type="http://schemas.openxmlformats.org/officeDocument/2006/relationships/hyperlink" Target="http://commons.wikimedia.org/wiki/File:Yellow_flag_waving.sv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hyperlink" Target="https://commons.wikimedia.org/wiki/File:Hand_Cursor.sv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ged.com/about_test/accommodation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hyperlink" Target="mailto:customerservice@paxenpublishing.com"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hyperlink" Target="http://www.aztecsoftware.com/gedflash/"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7"/>
        <p:cNvGrpSpPr/>
        <p:nvPr/>
      </p:nvGrpSpPr>
      <p:grpSpPr>
        <a:xfrm>
          <a:off x="0" y="0"/>
          <a:ext cx="0" cy="0"/>
          <a:chOff x="0" y="0"/>
          <a:chExt cx="0" cy="0"/>
        </a:xfrm>
      </p:grpSpPr>
      <p:sp>
        <p:nvSpPr>
          <p:cNvPr id="298" name="Google Shape;298;p43"/>
          <p:cNvSpPr txBox="1">
            <a:spLocks noGrp="1"/>
          </p:cNvSpPr>
          <p:nvPr>
            <p:ph type="subTitle" idx="1"/>
          </p:nvPr>
        </p:nvSpPr>
        <p:spPr>
          <a:xfrm>
            <a:off x="3209400" y="3571175"/>
            <a:ext cx="2787300" cy="1417800"/>
          </a:xfrm>
          <a:prstGeom prst="rect">
            <a:avLst/>
          </a:prstGeom>
          <a:solidFill>
            <a:schemeClr val="accent6"/>
          </a:solid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Clr>
                <a:srgbClr val="AEABAB"/>
              </a:buClr>
              <a:buSzPts val="1980"/>
              <a:buFont typeface="Arial"/>
              <a:buNone/>
            </a:pPr>
            <a:r>
              <a:rPr lang="en-US" sz="1800" b="1" i="0" u="none" strike="noStrike" cap="none" dirty="0">
                <a:solidFill>
                  <a:schemeClr val="lt1"/>
                </a:solidFill>
                <a:latin typeface="Arial"/>
                <a:ea typeface="Arial"/>
                <a:cs typeface="Arial"/>
                <a:sym typeface="Arial"/>
              </a:rPr>
              <a:t>Liz </a:t>
            </a:r>
            <a:r>
              <a:rPr lang="en-US" sz="1800" b="1" i="0" u="none" strike="noStrike" cap="none" dirty="0" err="1">
                <a:solidFill>
                  <a:schemeClr val="lt1"/>
                </a:solidFill>
                <a:latin typeface="Arial"/>
                <a:ea typeface="Arial"/>
                <a:cs typeface="Arial"/>
                <a:sym typeface="Arial"/>
              </a:rPr>
              <a:t>Lanphear</a:t>
            </a:r>
            <a:r>
              <a:rPr lang="en-US" sz="1800" b="1" i="0" u="none" strike="noStrike" cap="none" dirty="0">
                <a:solidFill>
                  <a:schemeClr val="lt1"/>
                </a:solidFill>
                <a:latin typeface="Arial"/>
                <a:ea typeface="Arial"/>
                <a:cs typeface="Arial"/>
                <a:sym typeface="Arial"/>
              </a:rPr>
              <a:t> </a:t>
            </a:r>
            <a:endParaRPr sz="1800" b="1" i="0" u="none" strike="noStrike" cap="none" dirty="0">
              <a:solidFill>
                <a:schemeClr val="lt1"/>
              </a:solidFill>
              <a:latin typeface="Arial"/>
              <a:ea typeface="Arial"/>
              <a:cs typeface="Arial"/>
              <a:sym typeface="Arial"/>
            </a:endParaRPr>
          </a:p>
          <a:p>
            <a:pPr marL="0" marR="0" lvl="0" indent="0" algn="ctr" rtl="0">
              <a:lnSpc>
                <a:spcPct val="90000"/>
              </a:lnSpc>
              <a:spcBef>
                <a:spcPts val="750"/>
              </a:spcBef>
              <a:spcAft>
                <a:spcPts val="0"/>
              </a:spcAft>
              <a:buClr>
                <a:srgbClr val="AEABAB"/>
              </a:buClr>
              <a:buSzPts val="1980"/>
              <a:buFont typeface="Arial"/>
              <a:buNone/>
            </a:pPr>
            <a:r>
              <a:rPr lang="en-US" dirty="0"/>
              <a:t>August 2019</a:t>
            </a:r>
            <a:endParaRPr dirty="0"/>
          </a:p>
        </p:txBody>
      </p:sp>
      <p:sp>
        <p:nvSpPr>
          <p:cNvPr id="299" name="Google Shape;299;p43"/>
          <p:cNvSpPr txBox="1">
            <a:spLocks noGrp="1"/>
          </p:cNvSpPr>
          <p:nvPr>
            <p:ph type="body" idx="2"/>
          </p:nvPr>
        </p:nvSpPr>
        <p:spPr>
          <a:xfrm>
            <a:off x="523200" y="1440729"/>
            <a:ext cx="8159700" cy="1575300"/>
          </a:xfrm>
          <a:prstGeom prst="rect">
            <a:avLst/>
          </a:prstGeom>
          <a:noFill/>
          <a:ln>
            <a:noFill/>
          </a:ln>
        </p:spPr>
        <p:txBody>
          <a:bodyPr spcFirstLastPara="1" wrap="square" lIns="0" tIns="0" rIns="0" bIns="0" anchor="b" anchorCtr="0">
            <a:noAutofit/>
          </a:bodyPr>
          <a:lstStyle/>
          <a:p>
            <a:pPr marL="0" marR="0" lvl="0" indent="0" algn="ctr" rtl="0">
              <a:lnSpc>
                <a:spcPct val="80000"/>
              </a:lnSpc>
              <a:spcBef>
                <a:spcPts val="750"/>
              </a:spcBef>
              <a:spcAft>
                <a:spcPts val="0"/>
              </a:spcAft>
              <a:buClr>
                <a:srgbClr val="AEABAB"/>
              </a:buClr>
              <a:buSzPts val="5291"/>
              <a:buFont typeface="Arial"/>
              <a:buNone/>
            </a:pPr>
            <a:r>
              <a:rPr lang="en-US" sz="4810" b="1" i="0" u="none" strike="noStrike" cap="none" dirty="0">
                <a:solidFill>
                  <a:schemeClr val="lt1"/>
                </a:solidFill>
                <a:latin typeface="Rockwell"/>
                <a:ea typeface="Rockwell"/>
                <a:cs typeface="Rockwell"/>
                <a:sym typeface="Rockwell"/>
              </a:rPr>
              <a:t>The 3 R’s of GED Prep: Recruitment, Retention, &amp; Results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2" name="Picture 1">
            <a:extLst>
              <a:ext uri="{FF2B5EF4-FFF2-40B4-BE49-F238E27FC236}">
                <a16:creationId xmlns:a16="http://schemas.microsoft.com/office/drawing/2014/main" id="{E088F409-5F59-4BE9-802E-523B497641A0}"/>
              </a:ext>
            </a:extLst>
          </p:cNvPr>
          <p:cNvPicPr>
            <a:picLocks noChangeAspect="1"/>
          </p:cNvPicPr>
          <p:nvPr/>
        </p:nvPicPr>
        <p:blipFill>
          <a:blip r:embed="rId3"/>
          <a:stretch>
            <a:fillRect/>
          </a:stretch>
        </p:blipFill>
        <p:spPr>
          <a:xfrm>
            <a:off x="0" y="276225"/>
            <a:ext cx="9096375" cy="6581775"/>
          </a:xfrm>
          <a:prstGeom prst="rect">
            <a:avLst/>
          </a:prstGeom>
        </p:spPr>
      </p:pic>
    </p:spTree>
    <p:extLst>
      <p:ext uri="{BB962C8B-B14F-4D97-AF65-F5344CB8AC3E}">
        <p14:creationId xmlns:p14="http://schemas.microsoft.com/office/powerpoint/2010/main" val="9711341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9E787-311F-5343-AEC6-76FF101E3D7C}"/>
              </a:ext>
            </a:extLst>
          </p:cNvPr>
          <p:cNvSpPr>
            <a:spLocks noGrp="1"/>
          </p:cNvSpPr>
          <p:nvPr>
            <p:ph type="title"/>
          </p:nvPr>
        </p:nvSpPr>
        <p:spPr/>
        <p:txBody>
          <a:bodyPr/>
          <a:lstStyle/>
          <a:p>
            <a:r>
              <a:rPr lang="en-US" dirty="0"/>
              <a:t>Data Shows: Improved Test Scores</a:t>
            </a:r>
          </a:p>
        </p:txBody>
      </p:sp>
      <p:sp>
        <p:nvSpPr>
          <p:cNvPr id="4" name="Slide Number Placeholder 3">
            <a:extLst>
              <a:ext uri="{FF2B5EF4-FFF2-40B4-BE49-F238E27FC236}">
                <a16:creationId xmlns:a16="http://schemas.microsoft.com/office/drawing/2014/main" id="{C9FBA05F-2452-DF49-9BA1-6C5553583E5A}"/>
              </a:ext>
            </a:extLst>
          </p:cNvPr>
          <p:cNvSpPr>
            <a:spLocks noGrp="1"/>
          </p:cNvSpPr>
          <p:nvPr>
            <p:ph type="sldNum" sz="quarter" idx="12"/>
          </p:nvPr>
        </p:nvSpPr>
        <p:spPr/>
        <p:txBody>
          <a:bodyPr/>
          <a:lstStyle/>
          <a:p>
            <a:fld id="{BAE26A2A-DE5F-EA41-900F-AB5C4F1D9848}" type="slidenum">
              <a:rPr lang="en-US" smtClean="0"/>
              <a:t>100</a:t>
            </a:fld>
            <a:endParaRPr lang="en-US"/>
          </a:p>
        </p:txBody>
      </p:sp>
      <p:pic>
        <p:nvPicPr>
          <p:cNvPr id="10" name="Content Placeholder 9">
            <a:extLst>
              <a:ext uri="{FF2B5EF4-FFF2-40B4-BE49-F238E27FC236}">
                <a16:creationId xmlns:a16="http://schemas.microsoft.com/office/drawing/2014/main" id="{852B70BD-3D8C-C247-8091-ED38EF0C439D}"/>
              </a:ext>
            </a:extLst>
          </p:cNvPr>
          <p:cNvPicPr>
            <a:picLocks noGrp="1" noChangeAspect="1"/>
          </p:cNvPicPr>
          <p:nvPr>
            <p:ph idx="1"/>
          </p:nvPr>
        </p:nvPicPr>
        <p:blipFill>
          <a:blip r:embed="rId2"/>
          <a:stretch>
            <a:fillRect/>
          </a:stretch>
        </p:blipFill>
        <p:spPr>
          <a:xfrm>
            <a:off x="195608" y="2163509"/>
            <a:ext cx="8513763" cy="1066479"/>
          </a:xfrm>
        </p:spPr>
      </p:pic>
      <p:sp>
        <p:nvSpPr>
          <p:cNvPr id="12" name="TextBox 11">
            <a:extLst>
              <a:ext uri="{FF2B5EF4-FFF2-40B4-BE49-F238E27FC236}">
                <a16:creationId xmlns:a16="http://schemas.microsoft.com/office/drawing/2014/main" id="{FBA1C348-5967-464D-8FA5-193EDB388116}"/>
              </a:ext>
            </a:extLst>
          </p:cNvPr>
          <p:cNvSpPr txBox="1"/>
          <p:nvPr/>
        </p:nvSpPr>
        <p:spPr>
          <a:xfrm>
            <a:off x="490330" y="3702802"/>
            <a:ext cx="8219041" cy="861774"/>
          </a:xfrm>
          <a:prstGeom prst="rect">
            <a:avLst/>
          </a:prstGeom>
          <a:noFill/>
        </p:spPr>
        <p:txBody>
          <a:bodyPr wrap="square" rtlCol="0">
            <a:spAutoFit/>
          </a:bodyPr>
          <a:lstStyle/>
          <a:p>
            <a:r>
              <a:rPr lang="en-US" sz="1800" dirty="0"/>
              <a:t>Over half of regular GED Flash users moved up an entire score level on the GED Ready</a:t>
            </a:r>
            <a:r>
              <a:rPr lang="en-US" sz="1800" b="1" dirty="0"/>
              <a:t>® </a:t>
            </a:r>
            <a:r>
              <a:rPr lang="en-US" sz="1800" dirty="0"/>
              <a:t>practice test. Some moved up two score levels.</a:t>
            </a:r>
          </a:p>
          <a:p>
            <a:endParaRPr lang="en-US" dirty="0"/>
          </a:p>
        </p:txBody>
      </p:sp>
    </p:spTree>
    <p:extLst>
      <p:ext uri="{BB962C8B-B14F-4D97-AF65-F5344CB8AC3E}">
        <p14:creationId xmlns:p14="http://schemas.microsoft.com/office/powerpoint/2010/main" val="37427412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E095-483F-854C-B329-0D929E398B9C}"/>
              </a:ext>
            </a:extLst>
          </p:cNvPr>
          <p:cNvSpPr>
            <a:spLocks noGrp="1"/>
          </p:cNvSpPr>
          <p:nvPr>
            <p:ph type="title"/>
          </p:nvPr>
        </p:nvSpPr>
        <p:spPr/>
        <p:txBody>
          <a:bodyPr/>
          <a:lstStyle/>
          <a:p>
            <a:r>
              <a:rPr lang="en-US" dirty="0"/>
              <a:t>Data Shows: Higher Likelihood of Passing</a:t>
            </a:r>
          </a:p>
        </p:txBody>
      </p:sp>
      <p:graphicFrame>
        <p:nvGraphicFramePr>
          <p:cNvPr id="5" name="Content Placeholder 4">
            <a:extLst>
              <a:ext uri="{FF2B5EF4-FFF2-40B4-BE49-F238E27FC236}">
                <a16:creationId xmlns:a16="http://schemas.microsoft.com/office/drawing/2014/main" id="{D39F1EED-2BC9-0A48-B1B0-137A9B127020}"/>
              </a:ext>
            </a:extLst>
          </p:cNvPr>
          <p:cNvGraphicFramePr>
            <a:graphicFrameLocks noGrp="1"/>
          </p:cNvGraphicFramePr>
          <p:nvPr>
            <p:ph idx="1"/>
          </p:nvPr>
        </p:nvGraphicFramePr>
        <p:xfrm>
          <a:off x="301082" y="2143677"/>
          <a:ext cx="8513763" cy="1381760"/>
        </p:xfrm>
        <a:graphic>
          <a:graphicData uri="http://schemas.openxmlformats.org/drawingml/2006/table">
            <a:tbl>
              <a:tblPr firstRow="1" bandRow="1">
                <a:tableStyleId>{5C22544A-7EE6-4342-B048-85BDC9FD1C3A}</a:tableStyleId>
              </a:tblPr>
              <a:tblGrid>
                <a:gridCol w="3754083">
                  <a:extLst>
                    <a:ext uri="{9D8B030D-6E8A-4147-A177-3AD203B41FA5}">
                      <a16:colId xmlns:a16="http://schemas.microsoft.com/office/drawing/2014/main" val="3481202105"/>
                    </a:ext>
                  </a:extLst>
                </a:gridCol>
                <a:gridCol w="1921759">
                  <a:extLst>
                    <a:ext uri="{9D8B030D-6E8A-4147-A177-3AD203B41FA5}">
                      <a16:colId xmlns:a16="http://schemas.microsoft.com/office/drawing/2014/main" val="1874873015"/>
                    </a:ext>
                  </a:extLst>
                </a:gridCol>
                <a:gridCol w="2837921">
                  <a:extLst>
                    <a:ext uri="{9D8B030D-6E8A-4147-A177-3AD203B41FA5}">
                      <a16:colId xmlns:a16="http://schemas.microsoft.com/office/drawing/2014/main" val="1060351513"/>
                    </a:ext>
                  </a:extLst>
                </a:gridCol>
              </a:tblGrid>
              <a:tr h="370840">
                <a:tc>
                  <a:txBody>
                    <a:bodyPr/>
                    <a:lstStyle/>
                    <a:p>
                      <a:r>
                        <a:rPr lang="en-US" sz="1800" dirty="0">
                          <a:latin typeface="Arial" panose="020B0604020202020204" pitchFamily="34" charset="0"/>
                          <a:cs typeface="Arial" panose="020B0604020202020204" pitchFamily="34" charset="0"/>
                        </a:rPr>
                        <a:t>GED Flash Group</a:t>
                      </a:r>
                    </a:p>
                  </a:txBody>
                  <a:tcPr/>
                </a:tc>
                <a:tc>
                  <a:txBody>
                    <a:bodyPr/>
                    <a:lstStyle/>
                    <a:p>
                      <a:r>
                        <a:rPr lang="en-US" sz="1800" dirty="0">
                          <a:latin typeface="Arial" panose="020B0604020202020204" pitchFamily="34" charset="0"/>
                          <a:cs typeface="Arial" panose="020B0604020202020204" pitchFamily="34" charset="0"/>
                        </a:rPr>
                        <a:t># of Students</a:t>
                      </a:r>
                    </a:p>
                  </a:txBody>
                  <a:tcPr/>
                </a:tc>
                <a:tc>
                  <a:txBody>
                    <a:bodyPr/>
                    <a:lstStyle/>
                    <a:p>
                      <a:r>
                        <a:rPr lang="en-US" sz="1800" dirty="0">
                          <a:latin typeface="Arial" panose="020B0604020202020204" pitchFamily="34" charset="0"/>
                          <a:cs typeface="Arial" panose="020B0604020202020204" pitchFamily="34" charset="0"/>
                        </a:rPr>
                        <a:t>Mean GED® Math Test Score</a:t>
                      </a:r>
                    </a:p>
                  </a:txBody>
                  <a:tcPr/>
                </a:tc>
                <a:extLst>
                  <a:ext uri="{0D108BD9-81ED-4DB2-BD59-A6C34878D82A}">
                    <a16:rowId xmlns:a16="http://schemas.microsoft.com/office/drawing/2014/main" val="1628788805"/>
                  </a:ext>
                </a:extLst>
              </a:tr>
              <a:tr h="370840">
                <a:tc>
                  <a:txBody>
                    <a:bodyPr/>
                    <a:lstStyle/>
                    <a:p>
                      <a:r>
                        <a:rPr lang="en-US" sz="1800" dirty="0">
                          <a:latin typeface="Arial" panose="020B0604020202020204" pitchFamily="34" charset="0"/>
                          <a:cs typeface="Arial" panose="020B0604020202020204" pitchFamily="34" charset="0"/>
                        </a:rPr>
                        <a:t>Low Users (28 questions or less)</a:t>
                      </a:r>
                    </a:p>
                  </a:txBody>
                  <a:tcPr/>
                </a:tc>
                <a:tc>
                  <a:txBody>
                    <a:bodyPr/>
                    <a:lstStyle/>
                    <a:p>
                      <a:r>
                        <a:rPr lang="en-US" sz="1800" dirty="0">
                          <a:latin typeface="Arial" panose="020B0604020202020204" pitchFamily="34" charset="0"/>
                          <a:cs typeface="Arial" panose="020B0604020202020204" pitchFamily="34" charset="0"/>
                        </a:rPr>
                        <a:t>1,483</a:t>
                      </a:r>
                    </a:p>
                  </a:txBody>
                  <a:tcPr/>
                </a:tc>
                <a:tc>
                  <a:txBody>
                    <a:bodyPr/>
                    <a:lstStyle/>
                    <a:p>
                      <a:r>
                        <a:rPr lang="en-US" sz="1800" dirty="0">
                          <a:latin typeface="Arial" panose="020B0604020202020204" pitchFamily="34" charset="0"/>
                          <a:cs typeface="Arial" panose="020B0604020202020204" pitchFamily="34" charset="0"/>
                        </a:rPr>
                        <a:t>144.676</a:t>
                      </a:r>
                    </a:p>
                  </a:txBody>
                  <a:tcPr/>
                </a:tc>
                <a:extLst>
                  <a:ext uri="{0D108BD9-81ED-4DB2-BD59-A6C34878D82A}">
                    <a16:rowId xmlns:a16="http://schemas.microsoft.com/office/drawing/2014/main" val="1843415964"/>
                  </a:ext>
                </a:extLst>
              </a:tr>
              <a:tr h="370840">
                <a:tc>
                  <a:txBody>
                    <a:bodyPr/>
                    <a:lstStyle/>
                    <a:p>
                      <a:r>
                        <a:rPr lang="en-US" sz="1800" dirty="0">
                          <a:latin typeface="Arial" panose="020B0604020202020204" pitchFamily="34" charset="0"/>
                          <a:cs typeface="Arial" panose="020B0604020202020204" pitchFamily="34" charset="0"/>
                        </a:rPr>
                        <a:t>High Users (99+ questions)</a:t>
                      </a:r>
                    </a:p>
                  </a:txBody>
                  <a:tcPr/>
                </a:tc>
                <a:tc>
                  <a:txBody>
                    <a:bodyPr/>
                    <a:lstStyle/>
                    <a:p>
                      <a:r>
                        <a:rPr lang="en-US" sz="1800" dirty="0">
                          <a:latin typeface="Arial" panose="020B0604020202020204" pitchFamily="34" charset="0"/>
                          <a:cs typeface="Arial" panose="020B0604020202020204" pitchFamily="34" charset="0"/>
                        </a:rPr>
                        <a:t>1,491</a:t>
                      </a:r>
                    </a:p>
                  </a:txBody>
                  <a:tcPr/>
                </a:tc>
                <a:tc>
                  <a:txBody>
                    <a:bodyPr/>
                    <a:lstStyle/>
                    <a:p>
                      <a:r>
                        <a:rPr lang="en-US" sz="1800" dirty="0">
                          <a:latin typeface="Arial" panose="020B0604020202020204" pitchFamily="34" charset="0"/>
                          <a:cs typeface="Arial" panose="020B0604020202020204" pitchFamily="34" charset="0"/>
                        </a:rPr>
                        <a:t>148.531</a:t>
                      </a:r>
                    </a:p>
                  </a:txBody>
                  <a:tcPr/>
                </a:tc>
                <a:extLst>
                  <a:ext uri="{0D108BD9-81ED-4DB2-BD59-A6C34878D82A}">
                    <a16:rowId xmlns:a16="http://schemas.microsoft.com/office/drawing/2014/main" val="1668464640"/>
                  </a:ext>
                </a:extLst>
              </a:tr>
            </a:tbl>
          </a:graphicData>
        </a:graphic>
      </p:graphicFrame>
      <p:sp>
        <p:nvSpPr>
          <p:cNvPr id="4" name="Slide Number Placeholder 3">
            <a:extLst>
              <a:ext uri="{FF2B5EF4-FFF2-40B4-BE49-F238E27FC236}">
                <a16:creationId xmlns:a16="http://schemas.microsoft.com/office/drawing/2014/main" id="{F2051B1C-0989-354F-BDA3-090DAFDBC7DF}"/>
              </a:ext>
            </a:extLst>
          </p:cNvPr>
          <p:cNvSpPr>
            <a:spLocks noGrp="1"/>
          </p:cNvSpPr>
          <p:nvPr>
            <p:ph type="sldNum" sz="quarter" idx="12"/>
          </p:nvPr>
        </p:nvSpPr>
        <p:spPr/>
        <p:txBody>
          <a:bodyPr/>
          <a:lstStyle/>
          <a:p>
            <a:fld id="{BAE26A2A-DE5F-EA41-900F-AB5C4F1D9848}" type="slidenum">
              <a:rPr lang="en-US" smtClean="0"/>
              <a:t>101</a:t>
            </a:fld>
            <a:endParaRPr lang="en-US"/>
          </a:p>
        </p:txBody>
      </p:sp>
      <p:sp>
        <p:nvSpPr>
          <p:cNvPr id="6" name="TextBox 5">
            <a:extLst>
              <a:ext uri="{FF2B5EF4-FFF2-40B4-BE49-F238E27FC236}">
                <a16:creationId xmlns:a16="http://schemas.microsoft.com/office/drawing/2014/main" id="{6A378250-5AD7-8648-98BC-923F134C9CC1}"/>
              </a:ext>
            </a:extLst>
          </p:cNvPr>
          <p:cNvSpPr txBox="1"/>
          <p:nvPr/>
        </p:nvSpPr>
        <p:spPr>
          <a:xfrm>
            <a:off x="490330" y="3978419"/>
            <a:ext cx="8324515" cy="861774"/>
          </a:xfrm>
          <a:prstGeom prst="rect">
            <a:avLst/>
          </a:prstGeom>
          <a:noFill/>
        </p:spPr>
        <p:txBody>
          <a:bodyPr wrap="square" rtlCol="0">
            <a:spAutoFit/>
          </a:bodyPr>
          <a:lstStyle/>
          <a:p>
            <a:pPr fontAlgn="base"/>
            <a:r>
              <a:rPr lang="en-US" sz="1800" dirty="0"/>
              <a:t>Students who practiced frequently with GED Flash scored on average four points higher on their GED test vs. those who rarely used it.</a:t>
            </a:r>
          </a:p>
          <a:p>
            <a:endParaRPr lang="en-US" dirty="0"/>
          </a:p>
        </p:txBody>
      </p:sp>
    </p:spTree>
    <p:extLst>
      <p:ext uri="{BB962C8B-B14F-4D97-AF65-F5344CB8AC3E}">
        <p14:creationId xmlns:p14="http://schemas.microsoft.com/office/powerpoint/2010/main" val="888181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C522-5E40-0040-9460-EABBE2C732BD}"/>
              </a:ext>
            </a:extLst>
          </p:cNvPr>
          <p:cNvSpPr>
            <a:spLocks noGrp="1"/>
          </p:cNvSpPr>
          <p:nvPr>
            <p:ph type="title"/>
          </p:nvPr>
        </p:nvSpPr>
        <p:spPr/>
        <p:txBody>
          <a:bodyPr/>
          <a:lstStyle/>
          <a:p>
            <a:r>
              <a:rPr lang="en-US" dirty="0"/>
              <a:t>Data Shows: More Practice Means More Correct Answers</a:t>
            </a:r>
          </a:p>
        </p:txBody>
      </p:sp>
      <p:sp>
        <p:nvSpPr>
          <p:cNvPr id="4" name="Slide Number Placeholder 3">
            <a:extLst>
              <a:ext uri="{FF2B5EF4-FFF2-40B4-BE49-F238E27FC236}">
                <a16:creationId xmlns:a16="http://schemas.microsoft.com/office/drawing/2014/main" id="{88FBF55B-7184-1240-A9EC-2A4E6A1E4374}"/>
              </a:ext>
            </a:extLst>
          </p:cNvPr>
          <p:cNvSpPr>
            <a:spLocks noGrp="1"/>
          </p:cNvSpPr>
          <p:nvPr>
            <p:ph type="sldNum" sz="quarter" idx="12"/>
          </p:nvPr>
        </p:nvSpPr>
        <p:spPr/>
        <p:txBody>
          <a:bodyPr/>
          <a:lstStyle/>
          <a:p>
            <a:fld id="{BAE26A2A-DE5F-EA41-900F-AB5C4F1D9848}" type="slidenum">
              <a:rPr lang="en-US" smtClean="0"/>
              <a:t>102</a:t>
            </a:fld>
            <a:endParaRPr lang="en-US"/>
          </a:p>
        </p:txBody>
      </p:sp>
      <p:graphicFrame>
        <p:nvGraphicFramePr>
          <p:cNvPr id="5" name="Content Placeholder 4">
            <a:extLst>
              <a:ext uri="{FF2B5EF4-FFF2-40B4-BE49-F238E27FC236}">
                <a16:creationId xmlns:a16="http://schemas.microsoft.com/office/drawing/2014/main" id="{BBC8CA6A-ED40-064A-B1B0-3CF230569707}"/>
              </a:ext>
            </a:extLst>
          </p:cNvPr>
          <p:cNvGraphicFramePr>
            <a:graphicFrameLocks/>
          </p:cNvGraphicFramePr>
          <p:nvPr/>
        </p:nvGraphicFramePr>
        <p:xfrm>
          <a:off x="1215482" y="2143677"/>
          <a:ext cx="5847927" cy="1112520"/>
        </p:xfrm>
        <a:graphic>
          <a:graphicData uri="http://schemas.openxmlformats.org/drawingml/2006/table">
            <a:tbl>
              <a:tblPr firstRow="1" bandRow="1">
                <a:tableStyleId>{5C22544A-7EE6-4342-B048-85BDC9FD1C3A}</a:tableStyleId>
              </a:tblPr>
              <a:tblGrid>
                <a:gridCol w="3109941">
                  <a:extLst>
                    <a:ext uri="{9D8B030D-6E8A-4147-A177-3AD203B41FA5}">
                      <a16:colId xmlns:a16="http://schemas.microsoft.com/office/drawing/2014/main" val="3481202105"/>
                    </a:ext>
                  </a:extLst>
                </a:gridCol>
                <a:gridCol w="2737986">
                  <a:extLst>
                    <a:ext uri="{9D8B030D-6E8A-4147-A177-3AD203B41FA5}">
                      <a16:colId xmlns:a16="http://schemas.microsoft.com/office/drawing/2014/main" val="1060351513"/>
                    </a:ext>
                  </a:extLst>
                </a:gridCol>
              </a:tblGrid>
              <a:tr h="370840">
                <a:tc>
                  <a:txBody>
                    <a:bodyPr/>
                    <a:lstStyle/>
                    <a:p>
                      <a:r>
                        <a:rPr lang="en-US" sz="1800" dirty="0">
                          <a:latin typeface="Arial" panose="020B0604020202020204" pitchFamily="34" charset="0"/>
                          <a:cs typeface="Arial" panose="020B0604020202020204" pitchFamily="34" charset="0"/>
                        </a:rPr>
                        <a:t>GED Flash Group</a:t>
                      </a:r>
                    </a:p>
                  </a:txBody>
                  <a:tcPr/>
                </a:tc>
                <a:tc>
                  <a:txBody>
                    <a:bodyPr/>
                    <a:lstStyle/>
                    <a:p>
                      <a:r>
                        <a:rPr lang="en-US" sz="1800" dirty="0">
                          <a:latin typeface="Arial" panose="020B0604020202020204" pitchFamily="34" charset="0"/>
                          <a:cs typeface="Arial" panose="020B0604020202020204" pitchFamily="34" charset="0"/>
                        </a:rPr>
                        <a:t>Mean Percent Correct</a:t>
                      </a:r>
                    </a:p>
                  </a:txBody>
                  <a:tcPr/>
                </a:tc>
                <a:extLst>
                  <a:ext uri="{0D108BD9-81ED-4DB2-BD59-A6C34878D82A}">
                    <a16:rowId xmlns:a16="http://schemas.microsoft.com/office/drawing/2014/main" val="1628788805"/>
                  </a:ext>
                </a:extLst>
              </a:tr>
              <a:tr h="370840">
                <a:tc>
                  <a:txBody>
                    <a:bodyPr/>
                    <a:lstStyle/>
                    <a:p>
                      <a:r>
                        <a:rPr lang="en-US" sz="1800" dirty="0">
                          <a:latin typeface="Arial" panose="020B0604020202020204" pitchFamily="34" charset="0"/>
                          <a:cs typeface="Arial" panose="020B0604020202020204" pitchFamily="34" charset="0"/>
                        </a:rPr>
                        <a:t>99+ questions answered</a:t>
                      </a:r>
                    </a:p>
                  </a:txBody>
                  <a:tcPr/>
                </a:tc>
                <a:tc>
                  <a:txBody>
                    <a:bodyPr/>
                    <a:lstStyle/>
                    <a:p>
                      <a:r>
                        <a:rPr lang="en-US" sz="1800" dirty="0">
                          <a:latin typeface="Arial" panose="020B0604020202020204" pitchFamily="34" charset="0"/>
                          <a:cs typeface="Arial" panose="020B0604020202020204" pitchFamily="34" charset="0"/>
                        </a:rPr>
                        <a:t>51.7%</a:t>
                      </a:r>
                    </a:p>
                  </a:txBody>
                  <a:tcPr/>
                </a:tc>
                <a:extLst>
                  <a:ext uri="{0D108BD9-81ED-4DB2-BD59-A6C34878D82A}">
                    <a16:rowId xmlns:a16="http://schemas.microsoft.com/office/drawing/2014/main" val="1843415964"/>
                  </a:ext>
                </a:extLst>
              </a:tr>
              <a:tr h="370840">
                <a:tc>
                  <a:txBody>
                    <a:bodyPr/>
                    <a:lstStyle/>
                    <a:p>
                      <a:r>
                        <a:rPr lang="en-US" sz="1800" dirty="0">
                          <a:latin typeface="Arial" panose="020B0604020202020204" pitchFamily="34" charset="0"/>
                          <a:cs typeface="Arial" panose="020B0604020202020204" pitchFamily="34" charset="0"/>
                        </a:rPr>
                        <a:t>340+ questions answered</a:t>
                      </a:r>
                    </a:p>
                  </a:txBody>
                  <a:tcPr/>
                </a:tc>
                <a:tc>
                  <a:txBody>
                    <a:bodyPr/>
                    <a:lstStyle/>
                    <a:p>
                      <a:r>
                        <a:rPr lang="en-US" sz="1800" dirty="0">
                          <a:latin typeface="Arial" panose="020B0604020202020204" pitchFamily="34" charset="0"/>
                          <a:cs typeface="Arial" panose="020B0604020202020204" pitchFamily="34" charset="0"/>
                        </a:rPr>
                        <a:t>90.0%</a:t>
                      </a:r>
                    </a:p>
                  </a:txBody>
                  <a:tcPr/>
                </a:tc>
                <a:extLst>
                  <a:ext uri="{0D108BD9-81ED-4DB2-BD59-A6C34878D82A}">
                    <a16:rowId xmlns:a16="http://schemas.microsoft.com/office/drawing/2014/main" val="1668464640"/>
                  </a:ext>
                </a:extLst>
              </a:tr>
            </a:tbl>
          </a:graphicData>
        </a:graphic>
      </p:graphicFrame>
      <p:sp>
        <p:nvSpPr>
          <p:cNvPr id="6" name="TextBox 5">
            <a:extLst>
              <a:ext uri="{FF2B5EF4-FFF2-40B4-BE49-F238E27FC236}">
                <a16:creationId xmlns:a16="http://schemas.microsoft.com/office/drawing/2014/main" id="{B218F346-877F-664C-A23A-508F28ACE122}"/>
              </a:ext>
            </a:extLst>
          </p:cNvPr>
          <p:cNvSpPr txBox="1"/>
          <p:nvPr/>
        </p:nvSpPr>
        <p:spPr>
          <a:xfrm>
            <a:off x="410817" y="3833688"/>
            <a:ext cx="8404222" cy="861774"/>
          </a:xfrm>
          <a:prstGeom prst="rect">
            <a:avLst/>
          </a:prstGeom>
          <a:noFill/>
        </p:spPr>
        <p:txBody>
          <a:bodyPr wrap="square" rtlCol="0">
            <a:spAutoFit/>
          </a:bodyPr>
          <a:lstStyle/>
          <a:p>
            <a:pPr fontAlgn="base"/>
            <a:r>
              <a:rPr lang="en-US" sz="1800" dirty="0"/>
              <a:t>The more students practiced, the more questions they got correct. Students who took over 340 GED Flash math questions achieved on average 90% correct.</a:t>
            </a:r>
            <a:br>
              <a:rPr lang="en-US" dirty="0"/>
            </a:br>
            <a:endParaRPr lang="en-US" dirty="0"/>
          </a:p>
        </p:txBody>
      </p:sp>
      <p:sp>
        <p:nvSpPr>
          <p:cNvPr id="7" name="TextBox 6">
            <a:extLst>
              <a:ext uri="{FF2B5EF4-FFF2-40B4-BE49-F238E27FC236}">
                <a16:creationId xmlns:a16="http://schemas.microsoft.com/office/drawing/2014/main" id="{5020BD65-7358-3945-9F18-BF3F456BA7CA}"/>
              </a:ext>
            </a:extLst>
          </p:cNvPr>
          <p:cNvSpPr txBox="1"/>
          <p:nvPr/>
        </p:nvSpPr>
        <p:spPr>
          <a:xfrm>
            <a:off x="410817" y="4937525"/>
            <a:ext cx="8404222" cy="923330"/>
          </a:xfrm>
          <a:prstGeom prst="rect">
            <a:avLst/>
          </a:prstGeom>
          <a:noFill/>
        </p:spPr>
        <p:txBody>
          <a:bodyPr wrap="square" rtlCol="0">
            <a:spAutoFit/>
          </a:bodyPr>
          <a:lstStyle/>
          <a:p>
            <a:pPr fontAlgn="base"/>
            <a:r>
              <a:rPr lang="en-US" sz="1800" dirty="0"/>
              <a:t>More correct answers also means higher confidence: </a:t>
            </a:r>
            <a:r>
              <a:rPr lang="en-US" sz="1800" b="1" dirty="0"/>
              <a:t>79%</a:t>
            </a:r>
            <a:r>
              <a:rPr lang="en-US" sz="1800" dirty="0"/>
              <a:t> of GED Flash users agreed that they felt more confident about taking the GED test after using GED Flash.</a:t>
            </a:r>
            <a:endParaRPr lang="en-US" dirty="0"/>
          </a:p>
        </p:txBody>
      </p:sp>
    </p:spTree>
    <p:extLst>
      <p:ext uri="{BB962C8B-B14F-4D97-AF65-F5344CB8AC3E}">
        <p14:creationId xmlns:p14="http://schemas.microsoft.com/office/powerpoint/2010/main" val="41656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a:xfrm>
            <a:off x="301082" y="386814"/>
            <a:ext cx="8513956" cy="1165587"/>
          </a:xfrm>
        </p:spPr>
        <p:txBody>
          <a:bodyPr/>
          <a:lstStyle/>
          <a:p>
            <a:r>
              <a:rPr lang="en-US" dirty="0"/>
              <a:t>Mastering GED Test Concepts</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F9D3CA4-D97C-CA41-A36F-0F50507F1C73}"/>
              </a:ext>
            </a:extLst>
          </p:cNvPr>
          <p:cNvPicPr>
            <a:picLocks noChangeAspect="1"/>
          </p:cNvPicPr>
          <p:nvPr/>
        </p:nvPicPr>
        <p:blipFill>
          <a:blip r:embed="rId2"/>
          <a:stretch>
            <a:fillRect/>
          </a:stretch>
        </p:blipFill>
        <p:spPr>
          <a:xfrm>
            <a:off x="765630" y="1672067"/>
            <a:ext cx="7584859" cy="4759499"/>
          </a:xfrm>
          <a:prstGeom prst="rect">
            <a:avLst/>
          </a:prstGeom>
        </p:spPr>
      </p:pic>
      <p:sp>
        <p:nvSpPr>
          <p:cNvPr id="7" name="Rectangular Callout 6">
            <a:extLst>
              <a:ext uri="{FF2B5EF4-FFF2-40B4-BE49-F238E27FC236}">
                <a16:creationId xmlns:a16="http://schemas.microsoft.com/office/drawing/2014/main" id="{358E82BC-1708-F746-8756-ACA277E1712E}"/>
              </a:ext>
            </a:extLst>
          </p:cNvPr>
          <p:cNvSpPr/>
          <p:nvPr/>
        </p:nvSpPr>
        <p:spPr>
          <a:xfrm>
            <a:off x="7312481" y="2429250"/>
            <a:ext cx="1739900" cy="889000"/>
          </a:xfrm>
          <a:prstGeom prst="wedgeRectCallout">
            <a:avLst>
              <a:gd name="adj1" fmla="val -106965"/>
              <a:gd name="adj2" fmla="val 7535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1,000’s of practice questions across the four GED test subjects</a:t>
            </a:r>
          </a:p>
        </p:txBody>
      </p:sp>
      <p:sp>
        <p:nvSpPr>
          <p:cNvPr id="10" name="Rectangular Callout 9">
            <a:extLst>
              <a:ext uri="{FF2B5EF4-FFF2-40B4-BE49-F238E27FC236}">
                <a16:creationId xmlns:a16="http://schemas.microsoft.com/office/drawing/2014/main" id="{70599E20-E61A-FD43-96E7-16B85077CBB3}"/>
              </a:ext>
            </a:extLst>
          </p:cNvPr>
          <p:cNvSpPr/>
          <p:nvPr/>
        </p:nvSpPr>
        <p:spPr>
          <a:xfrm>
            <a:off x="145964" y="2953266"/>
            <a:ext cx="1333500" cy="2261285"/>
          </a:xfrm>
          <a:prstGeom prst="wedgeRectCallout">
            <a:avLst>
              <a:gd name="adj1" fmla="val 128691"/>
              <a:gd name="adj2" fmla="val 37986"/>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Instant feedback with step-by-step explanations provide additional teaching opportunity and reinforcement</a:t>
            </a:r>
          </a:p>
        </p:txBody>
      </p:sp>
      <p:sp>
        <p:nvSpPr>
          <p:cNvPr id="12" name="Rectangular Callout 11">
            <a:extLst>
              <a:ext uri="{FF2B5EF4-FFF2-40B4-BE49-F238E27FC236}">
                <a16:creationId xmlns:a16="http://schemas.microsoft.com/office/drawing/2014/main" id="{67C3C41B-FA9D-194C-9751-3BA304B1215F}"/>
              </a:ext>
            </a:extLst>
          </p:cNvPr>
          <p:cNvSpPr/>
          <p:nvPr/>
        </p:nvSpPr>
        <p:spPr>
          <a:xfrm>
            <a:off x="7312481" y="3700634"/>
            <a:ext cx="1739900" cy="889000"/>
          </a:xfrm>
          <a:prstGeom prst="wedgeRectCallout">
            <a:avLst>
              <a:gd name="adj1" fmla="val -105505"/>
              <a:gd name="adj2" fmla="val 8215"/>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Questions are aligned to and cover the exact skills from the test</a:t>
            </a:r>
          </a:p>
        </p:txBody>
      </p:sp>
      <p:sp>
        <p:nvSpPr>
          <p:cNvPr id="13" name="TextBox 12">
            <a:extLst>
              <a:ext uri="{FF2B5EF4-FFF2-40B4-BE49-F238E27FC236}">
                <a16:creationId xmlns:a16="http://schemas.microsoft.com/office/drawing/2014/main" id="{F47D5693-3AD0-F048-98BE-3C537A5EDC7A}"/>
              </a:ext>
            </a:extLst>
          </p:cNvPr>
          <p:cNvSpPr txBox="1"/>
          <p:nvPr/>
        </p:nvSpPr>
        <p:spPr>
          <a:xfrm>
            <a:off x="301082" y="1135139"/>
            <a:ext cx="82333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GED Flash provides ongoing practice and detailed explanations to help students master the exact concepts on the GED test.</a:t>
            </a:r>
          </a:p>
        </p:txBody>
      </p:sp>
      <p:cxnSp>
        <p:nvCxnSpPr>
          <p:cNvPr id="9" name="Straight Connector 8">
            <a:extLst>
              <a:ext uri="{FF2B5EF4-FFF2-40B4-BE49-F238E27FC236}">
                <a16:creationId xmlns:a16="http://schemas.microsoft.com/office/drawing/2014/main" id="{EB1F0760-E383-EC42-9D87-96A1E7ECC808}"/>
              </a:ext>
            </a:extLst>
          </p:cNvPr>
          <p:cNvCxnSpPr>
            <a:cxnSpLocks/>
          </p:cNvCxnSpPr>
          <p:nvPr/>
        </p:nvCxnSpPr>
        <p:spPr>
          <a:xfrm>
            <a:off x="7652825" y="6203852"/>
            <a:ext cx="0" cy="433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91326E1-ECC3-2C45-BAA7-CD978A5C6687}"/>
              </a:ext>
            </a:extLst>
          </p:cNvPr>
          <p:cNvPicPr>
            <a:picLocks noChangeAspect="1"/>
          </p:cNvPicPr>
          <p:nvPr/>
        </p:nvPicPr>
        <p:blipFill>
          <a:blip r:embed="rId3"/>
          <a:stretch>
            <a:fillRect/>
          </a:stretch>
        </p:blipFill>
        <p:spPr>
          <a:xfrm>
            <a:off x="6189070" y="6143893"/>
            <a:ext cx="1342952" cy="552980"/>
          </a:xfrm>
          <a:prstGeom prst="rect">
            <a:avLst/>
          </a:prstGeom>
        </p:spPr>
      </p:pic>
    </p:spTree>
    <p:extLst>
      <p:ext uri="{BB962C8B-B14F-4D97-AF65-F5344CB8AC3E}">
        <p14:creationId xmlns:p14="http://schemas.microsoft.com/office/powerpoint/2010/main" val="32473039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a:xfrm>
            <a:off x="301083" y="525108"/>
            <a:ext cx="8513956" cy="1165587"/>
          </a:xfrm>
        </p:spPr>
        <p:txBody>
          <a:bodyPr/>
          <a:lstStyle/>
          <a:p>
            <a:r>
              <a:rPr lang="en-US" dirty="0"/>
              <a:t>Detailed Reporting and Insights</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900" b="0" i="0" u="none" strike="noStrike" kern="1200" cap="none" spc="0" normalizeH="0" baseline="0" noProof="0" dirty="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23D8865-698A-7548-B4A9-7EF534197A6D}"/>
              </a:ext>
            </a:extLst>
          </p:cNvPr>
          <p:cNvPicPr>
            <a:picLocks noChangeAspect="1"/>
          </p:cNvPicPr>
          <p:nvPr/>
        </p:nvPicPr>
        <p:blipFill>
          <a:blip r:embed="rId2"/>
          <a:stretch>
            <a:fillRect/>
          </a:stretch>
        </p:blipFill>
        <p:spPr>
          <a:xfrm>
            <a:off x="702524" y="1647292"/>
            <a:ext cx="7119304" cy="4467364"/>
          </a:xfrm>
          <a:prstGeom prst="rect">
            <a:avLst/>
          </a:prstGeom>
        </p:spPr>
      </p:pic>
      <p:sp>
        <p:nvSpPr>
          <p:cNvPr id="7" name="Rectangular Callout 6">
            <a:extLst>
              <a:ext uri="{FF2B5EF4-FFF2-40B4-BE49-F238E27FC236}">
                <a16:creationId xmlns:a16="http://schemas.microsoft.com/office/drawing/2014/main" id="{03D39950-3992-E449-B2FE-E8A9D2459C42}"/>
              </a:ext>
            </a:extLst>
          </p:cNvPr>
          <p:cNvSpPr/>
          <p:nvPr/>
        </p:nvSpPr>
        <p:spPr>
          <a:xfrm>
            <a:off x="6951878" y="2431585"/>
            <a:ext cx="1739900" cy="1278456"/>
          </a:xfrm>
          <a:prstGeom prst="wedgeRectCallout">
            <a:avLst>
              <a:gd name="adj1" fmla="val -90176"/>
              <a:gd name="adj2" fmla="val 39338"/>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Gain valuable insights on students’ strengths and areas for improvement</a:t>
            </a:r>
          </a:p>
        </p:txBody>
      </p:sp>
      <p:sp>
        <p:nvSpPr>
          <p:cNvPr id="9" name="Rectangular Callout 8">
            <a:extLst>
              <a:ext uri="{FF2B5EF4-FFF2-40B4-BE49-F238E27FC236}">
                <a16:creationId xmlns:a16="http://schemas.microsoft.com/office/drawing/2014/main" id="{3D16EECE-9C27-5A46-AC7A-B3CFE29A9C66}"/>
              </a:ext>
            </a:extLst>
          </p:cNvPr>
          <p:cNvSpPr/>
          <p:nvPr/>
        </p:nvSpPr>
        <p:spPr>
          <a:xfrm>
            <a:off x="6951878" y="4314362"/>
            <a:ext cx="1739900" cy="810996"/>
          </a:xfrm>
          <a:prstGeom prst="wedgeRectCallout">
            <a:avLst>
              <a:gd name="adj1" fmla="val -112804"/>
              <a:gd name="adj2" fmla="val 33929"/>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Track student usage progress and time-on-task</a:t>
            </a:r>
          </a:p>
        </p:txBody>
      </p:sp>
      <p:sp>
        <p:nvSpPr>
          <p:cNvPr id="10" name="TextBox 9">
            <a:extLst>
              <a:ext uri="{FF2B5EF4-FFF2-40B4-BE49-F238E27FC236}">
                <a16:creationId xmlns:a16="http://schemas.microsoft.com/office/drawing/2014/main" id="{6BEA20D6-31E7-8845-9AE7-16E3E6B9679A}"/>
              </a:ext>
            </a:extLst>
          </p:cNvPr>
          <p:cNvSpPr txBox="1"/>
          <p:nvPr/>
        </p:nvSpPr>
        <p:spPr>
          <a:xfrm>
            <a:off x="301082" y="1271708"/>
            <a:ext cx="82333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robust dashboard provides valuable insights about each student’s performance and areas for improvement.</a:t>
            </a:r>
          </a:p>
        </p:txBody>
      </p:sp>
      <p:cxnSp>
        <p:nvCxnSpPr>
          <p:cNvPr id="6" name="Straight Connector 5">
            <a:extLst>
              <a:ext uri="{FF2B5EF4-FFF2-40B4-BE49-F238E27FC236}">
                <a16:creationId xmlns:a16="http://schemas.microsoft.com/office/drawing/2014/main" id="{0F27CF83-60A9-C348-8DB0-4439FB470503}"/>
              </a:ext>
            </a:extLst>
          </p:cNvPr>
          <p:cNvCxnSpPr>
            <a:cxnSpLocks/>
          </p:cNvCxnSpPr>
          <p:nvPr/>
        </p:nvCxnSpPr>
        <p:spPr>
          <a:xfrm>
            <a:off x="7652825" y="6203852"/>
            <a:ext cx="0" cy="433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4AA142D-F158-7C43-8E88-592C3823CE0B}"/>
              </a:ext>
            </a:extLst>
          </p:cNvPr>
          <p:cNvPicPr>
            <a:picLocks noChangeAspect="1"/>
          </p:cNvPicPr>
          <p:nvPr/>
        </p:nvPicPr>
        <p:blipFill>
          <a:blip r:embed="rId3"/>
          <a:stretch>
            <a:fillRect/>
          </a:stretch>
        </p:blipFill>
        <p:spPr>
          <a:xfrm>
            <a:off x="6189070" y="6143893"/>
            <a:ext cx="1342952" cy="552980"/>
          </a:xfrm>
          <a:prstGeom prst="rect">
            <a:avLst/>
          </a:prstGeom>
        </p:spPr>
      </p:pic>
    </p:spTree>
    <p:extLst>
      <p:ext uri="{BB962C8B-B14F-4D97-AF65-F5344CB8AC3E}">
        <p14:creationId xmlns:p14="http://schemas.microsoft.com/office/powerpoint/2010/main" val="27520143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B927-20EB-4C2E-9869-211A5C1B3323}"/>
              </a:ext>
            </a:extLst>
          </p:cNvPr>
          <p:cNvSpPr>
            <a:spLocks noGrp="1"/>
          </p:cNvSpPr>
          <p:nvPr>
            <p:ph type="title"/>
          </p:nvPr>
        </p:nvSpPr>
        <p:spPr/>
        <p:txBody>
          <a:bodyPr/>
          <a:lstStyle/>
          <a:p>
            <a:r>
              <a:rPr lang="en-US" dirty="0"/>
              <a:t>Ready to help your students and save money? </a:t>
            </a:r>
          </a:p>
        </p:txBody>
      </p:sp>
      <p:sp>
        <p:nvSpPr>
          <p:cNvPr id="3" name="Text Placeholder 2">
            <a:extLst>
              <a:ext uri="{FF2B5EF4-FFF2-40B4-BE49-F238E27FC236}">
                <a16:creationId xmlns:a16="http://schemas.microsoft.com/office/drawing/2014/main" id="{A8AEF7E7-E587-4FEA-8E81-68F090761031}"/>
              </a:ext>
            </a:extLst>
          </p:cNvPr>
          <p:cNvSpPr>
            <a:spLocks noGrp="1"/>
          </p:cNvSpPr>
          <p:nvPr>
            <p:ph type="body" idx="1"/>
          </p:nvPr>
        </p:nvSpPr>
        <p:spPr/>
        <p:txBody>
          <a:bodyPr/>
          <a:lstStyle/>
          <a:p>
            <a:r>
              <a:rPr lang="en-US" dirty="0"/>
              <a:t>The licensing model is “concurrent” users</a:t>
            </a:r>
          </a:p>
          <a:p>
            <a:pPr lvl="1"/>
            <a:r>
              <a:rPr lang="en-US" dirty="0"/>
              <a:t>You only purchase the maximum # of licenses you will need at any one time</a:t>
            </a:r>
          </a:p>
          <a:p>
            <a:pPr lvl="1"/>
            <a:r>
              <a:rPr lang="en-US" dirty="0"/>
              <a:t>Ex. You have 100 students, but you anticipate that a max of 10 would be on at the same time. You can purchase just 10 licenses. </a:t>
            </a:r>
          </a:p>
          <a:p>
            <a:r>
              <a:rPr lang="en-US" dirty="0"/>
              <a:t>To receive 10% off the retail price of $125/license</a:t>
            </a:r>
          </a:p>
          <a:p>
            <a:pPr lvl="1"/>
            <a:r>
              <a:rPr lang="en-US" dirty="0"/>
              <a:t>See </a:t>
            </a:r>
            <a:r>
              <a:rPr lang="en-US" dirty="0" err="1"/>
              <a:t>Rafa</a:t>
            </a:r>
            <a:r>
              <a:rPr lang="en-US" dirty="0"/>
              <a:t> at the Aztec booth</a:t>
            </a:r>
          </a:p>
          <a:p>
            <a:pPr lvl="1"/>
            <a:r>
              <a:rPr lang="en-US" dirty="0"/>
              <a:t>email (</a:t>
            </a:r>
            <a:r>
              <a:rPr lang="en-US" dirty="0">
                <a:hlinkClick r:id="rId2"/>
              </a:rPr>
              <a:t>sales@aztecsoftware.com</a:t>
            </a:r>
            <a:r>
              <a:rPr lang="en-US" dirty="0"/>
              <a:t>) or</a:t>
            </a:r>
          </a:p>
          <a:p>
            <a:pPr lvl="1"/>
            <a:r>
              <a:rPr lang="en-US" dirty="0"/>
              <a:t>call Aztec (800-273-0033)</a:t>
            </a:r>
          </a:p>
          <a:p>
            <a:pPr lvl="1"/>
            <a:r>
              <a:rPr lang="en-US" dirty="0">
                <a:highlight>
                  <a:srgbClr val="FFFF00"/>
                </a:highlight>
              </a:rPr>
              <a:t>Provide discount code: FLASH10LL</a:t>
            </a:r>
          </a:p>
          <a:p>
            <a:pPr lvl="1"/>
            <a:r>
              <a:rPr lang="en-US" dirty="0"/>
              <a:t>Offer good for new customers and those adding additional licenses</a:t>
            </a:r>
          </a:p>
          <a:p>
            <a:r>
              <a:rPr lang="en-US" dirty="0"/>
              <a:t>Offer ends September 30, 2019</a:t>
            </a:r>
          </a:p>
          <a:p>
            <a:endParaRPr lang="en-US" dirty="0"/>
          </a:p>
        </p:txBody>
      </p:sp>
      <p:sp>
        <p:nvSpPr>
          <p:cNvPr id="4" name="Slide Number Placeholder 3">
            <a:extLst>
              <a:ext uri="{FF2B5EF4-FFF2-40B4-BE49-F238E27FC236}">
                <a16:creationId xmlns:a16="http://schemas.microsoft.com/office/drawing/2014/main" id="{4AD40BF0-FB2D-463D-A23E-62BDA6D1705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105</a:t>
            </a:fld>
            <a:endParaRPr lang="en-US"/>
          </a:p>
        </p:txBody>
      </p:sp>
    </p:spTree>
    <p:extLst>
      <p:ext uri="{BB962C8B-B14F-4D97-AF65-F5344CB8AC3E}">
        <p14:creationId xmlns:p14="http://schemas.microsoft.com/office/powerpoint/2010/main" val="3708214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8"/>
          <p:cNvPicPr preferRelativeResize="0">
            <a:picLocks noGrp="1"/>
          </p:cNvPicPr>
          <p:nvPr>
            <p:ph type="pic" idx="2"/>
          </p:nvPr>
        </p:nvPicPr>
        <p:blipFill rotWithShape="1">
          <a:blip r:embed="rId3">
            <a:alphaModFix/>
          </a:blip>
          <a:srcRect l="29418" r="29418"/>
          <a:stretch/>
        </p:blipFill>
        <p:spPr>
          <a:xfrm>
            <a:off x="5043487" y="230187"/>
            <a:ext cx="4100400" cy="6627900"/>
          </a:xfrm>
          <a:prstGeom prst="rect">
            <a:avLst/>
          </a:prstGeom>
          <a:solidFill>
            <a:schemeClr val="accent1"/>
          </a:solidFill>
          <a:ln>
            <a:noFill/>
          </a:ln>
        </p:spPr>
      </p:pic>
      <p:sp>
        <p:nvSpPr>
          <p:cNvPr id="342" name="Google Shape;342;p48"/>
          <p:cNvSpPr txBox="1">
            <a:spLocks noGrp="1"/>
          </p:cNvSpPr>
          <p:nvPr>
            <p:ph type="title"/>
          </p:nvPr>
        </p:nvSpPr>
        <p:spPr>
          <a:xfrm>
            <a:off x="301082" y="717176"/>
            <a:ext cx="4457700" cy="2599282"/>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4500"/>
              <a:buFont typeface="Rockwell"/>
              <a:buNone/>
            </a:pPr>
            <a:r>
              <a:rPr lang="en-US" sz="4800" b="0" i="0" u="none" strike="noStrike" cap="none" dirty="0">
                <a:solidFill>
                  <a:schemeClr val="lt1"/>
                </a:solidFill>
                <a:latin typeface="Rockwell"/>
                <a:ea typeface="Rockwell"/>
                <a:cs typeface="Rockwell"/>
                <a:sym typeface="Rockwell"/>
              </a:rPr>
              <a:t>Results</a:t>
            </a:r>
            <a:r>
              <a:rPr lang="en-US" sz="4500" b="0" i="0" u="none" strike="noStrike" cap="none" dirty="0">
                <a:solidFill>
                  <a:schemeClr val="lt1"/>
                </a:solidFill>
                <a:latin typeface="Rockwell"/>
                <a:ea typeface="Rockwell"/>
                <a:cs typeface="Rockwell"/>
                <a:sym typeface="Rockwell"/>
              </a:rPr>
              <a:t> </a:t>
            </a:r>
            <a:br>
              <a:rPr lang="en-US" sz="4500" b="0" i="0" u="none" strike="noStrike" cap="none" dirty="0">
                <a:solidFill>
                  <a:schemeClr val="lt1"/>
                </a:solidFill>
                <a:latin typeface="Rockwell"/>
                <a:ea typeface="Rockwell"/>
                <a:cs typeface="Rockwell"/>
                <a:sym typeface="Rockwell"/>
              </a:rPr>
            </a:br>
            <a:r>
              <a:rPr lang="en-US" sz="3200" i="1" dirty="0"/>
              <a:t>A</a:t>
            </a:r>
            <a:r>
              <a:rPr lang="en-US" sz="3200" b="0" i="1" u="none" strike="noStrike" cap="none" dirty="0">
                <a:solidFill>
                  <a:schemeClr val="lt1"/>
                </a:solidFill>
                <a:latin typeface="Rockwell"/>
                <a:ea typeface="Rockwell"/>
                <a:cs typeface="Rockwell"/>
                <a:sym typeface="Rockwell"/>
              </a:rPr>
              <a:t>fter the test</a:t>
            </a:r>
            <a:endParaRPr i="1" dirty="0"/>
          </a:p>
        </p:txBody>
      </p:sp>
      <p:sp>
        <p:nvSpPr>
          <p:cNvPr id="343" name="Google Shape;343;p48"/>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106</a:t>
            </a:fld>
            <a:endParaRPr sz="900">
              <a:solidFill>
                <a:srgbClr val="AEABAB"/>
              </a:solidFill>
              <a:latin typeface="Arial"/>
              <a:ea typeface="Arial"/>
              <a:cs typeface="Arial"/>
              <a:sym typeface="Arial"/>
            </a:endParaRPr>
          </a:p>
        </p:txBody>
      </p:sp>
    </p:spTree>
    <p:extLst>
      <p:ext uri="{BB962C8B-B14F-4D97-AF65-F5344CB8AC3E}">
        <p14:creationId xmlns:p14="http://schemas.microsoft.com/office/powerpoint/2010/main" val="25154665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National Pass Rate—a comparison</a:t>
            </a:r>
          </a:p>
        </p:txBody>
      </p:sp>
      <p:graphicFrame>
        <p:nvGraphicFramePr>
          <p:cNvPr id="4" name="Content Placeholder 3"/>
          <p:cNvGraphicFramePr>
            <a:graphicFrameLocks noGrp="1"/>
          </p:cNvGraphicFramePr>
          <p:nvPr>
            <p:ph idx="1"/>
          </p:nvPr>
        </p:nvGraphicFramePr>
        <p:xfrm>
          <a:off x="1175846" y="1238063"/>
          <a:ext cx="7273158" cy="2113677"/>
        </p:xfrm>
        <a:graphic>
          <a:graphicData uri="http://schemas.openxmlformats.org/drawingml/2006/table">
            <a:tbl>
              <a:tblPr firstRow="1" bandRow="1">
                <a:tableStyleId>{5C22544A-7EE6-4342-B048-85BDC9FD1C3A}</a:tableStyleId>
              </a:tblPr>
              <a:tblGrid>
                <a:gridCol w="2424386">
                  <a:extLst>
                    <a:ext uri="{9D8B030D-6E8A-4147-A177-3AD203B41FA5}">
                      <a16:colId xmlns:a16="http://schemas.microsoft.com/office/drawing/2014/main" val="20000"/>
                    </a:ext>
                  </a:extLst>
                </a:gridCol>
                <a:gridCol w="2424386">
                  <a:extLst>
                    <a:ext uri="{9D8B030D-6E8A-4147-A177-3AD203B41FA5}">
                      <a16:colId xmlns:a16="http://schemas.microsoft.com/office/drawing/2014/main" val="20001"/>
                    </a:ext>
                  </a:extLst>
                </a:gridCol>
                <a:gridCol w="2424386">
                  <a:extLst>
                    <a:ext uri="{9D8B030D-6E8A-4147-A177-3AD203B41FA5}">
                      <a16:colId xmlns:a16="http://schemas.microsoft.com/office/drawing/2014/main" val="20002"/>
                    </a:ext>
                  </a:extLst>
                </a:gridCol>
              </a:tblGrid>
              <a:tr h="704559">
                <a:tc>
                  <a:txBody>
                    <a:bodyPr/>
                    <a:lstStyle/>
                    <a:p>
                      <a:r>
                        <a:rPr lang="en-US" sz="1800" b="1" dirty="0"/>
                        <a:t>Test Series</a:t>
                      </a:r>
                    </a:p>
                  </a:txBody>
                  <a:tcPr/>
                </a:tc>
                <a:tc>
                  <a:txBody>
                    <a:bodyPr/>
                    <a:lstStyle/>
                    <a:p>
                      <a:r>
                        <a:rPr lang="en-US" sz="1800" b="1" dirty="0"/>
                        <a:t>Year</a:t>
                      </a:r>
                    </a:p>
                  </a:txBody>
                  <a:tcPr/>
                </a:tc>
                <a:tc>
                  <a:txBody>
                    <a:bodyPr/>
                    <a:lstStyle/>
                    <a:p>
                      <a:r>
                        <a:rPr lang="en-US" sz="1800" b="1" dirty="0"/>
                        <a:t>Pass Rate</a:t>
                      </a:r>
                    </a:p>
                  </a:txBody>
                  <a:tcPr/>
                </a:tc>
                <a:extLst>
                  <a:ext uri="{0D108BD9-81ED-4DB2-BD59-A6C34878D82A}">
                    <a16:rowId xmlns:a16="http://schemas.microsoft.com/office/drawing/2014/main" val="10000"/>
                  </a:ext>
                </a:extLst>
              </a:tr>
              <a:tr h="704559">
                <a:tc>
                  <a:txBody>
                    <a:bodyPr/>
                    <a:lstStyle/>
                    <a:p>
                      <a:r>
                        <a:rPr lang="en-US" sz="1800" b="1" dirty="0"/>
                        <a:t>2002</a:t>
                      </a:r>
                    </a:p>
                  </a:txBody>
                  <a:tcPr/>
                </a:tc>
                <a:tc>
                  <a:txBody>
                    <a:bodyPr/>
                    <a:lstStyle/>
                    <a:p>
                      <a:r>
                        <a:rPr lang="en-US" sz="1800" b="1" dirty="0"/>
                        <a:t>2013</a:t>
                      </a:r>
                    </a:p>
                  </a:txBody>
                  <a:tcPr/>
                </a:tc>
                <a:tc>
                  <a:txBody>
                    <a:bodyPr/>
                    <a:lstStyle/>
                    <a:p>
                      <a:r>
                        <a:rPr lang="en-US" sz="1800" b="1" dirty="0"/>
                        <a:t>76%</a:t>
                      </a:r>
                    </a:p>
                  </a:txBody>
                  <a:tcPr/>
                </a:tc>
                <a:extLst>
                  <a:ext uri="{0D108BD9-81ED-4DB2-BD59-A6C34878D82A}">
                    <a16:rowId xmlns:a16="http://schemas.microsoft.com/office/drawing/2014/main" val="10001"/>
                  </a:ext>
                </a:extLst>
              </a:tr>
              <a:tr h="704559">
                <a:tc>
                  <a:txBody>
                    <a:bodyPr/>
                    <a:lstStyle/>
                    <a:p>
                      <a:r>
                        <a:rPr lang="en-US" sz="1800" b="1" dirty="0"/>
                        <a:t>2014</a:t>
                      </a:r>
                    </a:p>
                  </a:txBody>
                  <a:tcPr/>
                </a:tc>
                <a:tc>
                  <a:txBody>
                    <a:bodyPr/>
                    <a:lstStyle/>
                    <a:p>
                      <a:r>
                        <a:rPr lang="en-US" sz="1800" b="1" dirty="0"/>
                        <a:t>2018</a:t>
                      </a:r>
                    </a:p>
                  </a:txBody>
                  <a:tcPr/>
                </a:tc>
                <a:tc>
                  <a:txBody>
                    <a:bodyPr/>
                    <a:lstStyle/>
                    <a:p>
                      <a:r>
                        <a:rPr lang="en-US" sz="1800" b="1" dirty="0"/>
                        <a:t>80%</a:t>
                      </a:r>
                    </a:p>
                  </a:txBody>
                  <a:tcPr/>
                </a:tc>
                <a:extLst>
                  <a:ext uri="{0D108BD9-81ED-4DB2-BD59-A6C34878D82A}">
                    <a16:rowId xmlns:a16="http://schemas.microsoft.com/office/drawing/2014/main" val="10002"/>
                  </a:ext>
                </a:extLst>
              </a:tr>
            </a:tbl>
          </a:graphicData>
        </a:graphic>
      </p:graphicFrame>
      <p:sp>
        <p:nvSpPr>
          <p:cNvPr id="5" name="Explosion 2 4"/>
          <p:cNvSpPr/>
          <p:nvPr/>
        </p:nvSpPr>
        <p:spPr>
          <a:xfrm>
            <a:off x="923277" y="2610035"/>
            <a:ext cx="6773663" cy="4048217"/>
          </a:xfrm>
          <a:prstGeom prst="irregularSeal2">
            <a:avLst/>
          </a:prstGeom>
          <a:solidFill>
            <a:srgbClr val="008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12381" y="3841336"/>
            <a:ext cx="3116061" cy="1938992"/>
          </a:xfrm>
          <a:prstGeom prst="rect">
            <a:avLst/>
          </a:prstGeom>
          <a:noFill/>
        </p:spPr>
        <p:txBody>
          <a:bodyPr wrap="square" rtlCol="0">
            <a:spAutoFit/>
          </a:bodyPr>
          <a:lstStyle/>
          <a:p>
            <a:pPr algn="ctr"/>
            <a:r>
              <a:rPr lang="en-US" sz="2400" dirty="0">
                <a:solidFill>
                  <a:srgbClr val="FFFF00"/>
                </a:solidFill>
              </a:rPr>
              <a:t>Students are passing the 2014 series test at a higher pass rate than the 2002 series test!</a:t>
            </a:r>
          </a:p>
        </p:txBody>
      </p:sp>
    </p:spTree>
    <p:extLst>
      <p:ext uri="{BB962C8B-B14F-4D97-AF65-F5344CB8AC3E}">
        <p14:creationId xmlns:p14="http://schemas.microsoft.com/office/powerpoint/2010/main" val="224851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846"/>
            <a:ext cx="8229600" cy="1350468"/>
          </a:xfrm>
        </p:spPr>
        <p:txBody>
          <a:bodyPr>
            <a:normAutofit/>
          </a:bodyPr>
          <a:lstStyle/>
          <a:p>
            <a:r>
              <a:rPr lang="en-US" sz="3600" dirty="0"/>
              <a:t>2018 National Data</a:t>
            </a:r>
            <a:br>
              <a:rPr lang="en-US" sz="3600" dirty="0"/>
            </a:br>
            <a:endParaRPr lang="en-US" sz="3600" dirty="0"/>
          </a:p>
        </p:txBody>
      </p:sp>
      <p:graphicFrame>
        <p:nvGraphicFramePr>
          <p:cNvPr id="6" name="Content Placeholder 5"/>
          <p:cNvGraphicFramePr>
            <a:graphicFrameLocks noGrp="1"/>
          </p:cNvGraphicFramePr>
          <p:nvPr>
            <p:ph idx="1"/>
          </p:nvPr>
        </p:nvGraphicFramePr>
        <p:xfrm>
          <a:off x="1422400" y="2235427"/>
          <a:ext cx="6284686" cy="3018745"/>
        </p:xfrm>
        <a:graphic>
          <a:graphicData uri="http://schemas.openxmlformats.org/drawingml/2006/table">
            <a:tbl>
              <a:tblPr firstRow="1" bandRow="1">
                <a:tableStyleId>{5C22544A-7EE6-4342-B048-85BDC9FD1C3A}</a:tableStyleId>
              </a:tblPr>
              <a:tblGrid>
                <a:gridCol w="3153427">
                  <a:extLst>
                    <a:ext uri="{9D8B030D-6E8A-4147-A177-3AD203B41FA5}">
                      <a16:colId xmlns:a16="http://schemas.microsoft.com/office/drawing/2014/main" val="20000"/>
                    </a:ext>
                  </a:extLst>
                </a:gridCol>
                <a:gridCol w="3131259">
                  <a:extLst>
                    <a:ext uri="{9D8B030D-6E8A-4147-A177-3AD203B41FA5}">
                      <a16:colId xmlns:a16="http://schemas.microsoft.com/office/drawing/2014/main" val="20001"/>
                    </a:ext>
                  </a:extLst>
                </a:gridCol>
              </a:tblGrid>
              <a:tr h="603749">
                <a:tc>
                  <a:txBody>
                    <a:bodyPr/>
                    <a:lstStyle/>
                    <a:p>
                      <a:r>
                        <a:rPr lang="en-US" sz="2400" b="1" dirty="0"/>
                        <a:t>Facts</a:t>
                      </a:r>
                    </a:p>
                  </a:txBody>
                  <a:tcPr/>
                </a:tc>
                <a:tc>
                  <a:txBody>
                    <a:bodyPr/>
                    <a:lstStyle/>
                    <a:p>
                      <a:r>
                        <a:rPr lang="en-US" sz="2400" b="1" dirty="0"/>
                        <a:t>Numbers</a:t>
                      </a:r>
                    </a:p>
                  </a:txBody>
                  <a:tcPr/>
                </a:tc>
                <a:extLst>
                  <a:ext uri="{0D108BD9-81ED-4DB2-BD59-A6C34878D82A}">
                    <a16:rowId xmlns:a16="http://schemas.microsoft.com/office/drawing/2014/main" val="10000"/>
                  </a:ext>
                </a:extLst>
              </a:tr>
              <a:tr h="603749">
                <a:tc>
                  <a:txBody>
                    <a:bodyPr/>
                    <a:lstStyle/>
                    <a:p>
                      <a:r>
                        <a:rPr lang="en-US" sz="2400" b="1" dirty="0"/>
                        <a:t>Test-takers</a:t>
                      </a:r>
                    </a:p>
                  </a:txBody>
                  <a:tcPr/>
                </a:tc>
                <a:tc>
                  <a:txBody>
                    <a:bodyPr/>
                    <a:lstStyle/>
                    <a:p>
                      <a:r>
                        <a:rPr lang="en-US" sz="2400" b="1" dirty="0"/>
                        <a:t>300,726</a:t>
                      </a:r>
                    </a:p>
                  </a:txBody>
                  <a:tcPr/>
                </a:tc>
                <a:extLst>
                  <a:ext uri="{0D108BD9-81ED-4DB2-BD59-A6C34878D82A}">
                    <a16:rowId xmlns:a16="http://schemas.microsoft.com/office/drawing/2014/main" val="10001"/>
                  </a:ext>
                </a:extLst>
              </a:tr>
              <a:tr h="603749">
                <a:tc>
                  <a:txBody>
                    <a:bodyPr/>
                    <a:lstStyle/>
                    <a:p>
                      <a:r>
                        <a:rPr lang="en-US" sz="2400" b="1" dirty="0"/>
                        <a:t>Completers</a:t>
                      </a:r>
                    </a:p>
                  </a:txBody>
                  <a:tcPr/>
                </a:tc>
                <a:tc>
                  <a:txBody>
                    <a:bodyPr/>
                    <a:lstStyle/>
                    <a:p>
                      <a:r>
                        <a:rPr lang="en-US" sz="2400" b="1" dirty="0"/>
                        <a:t>194,415</a:t>
                      </a:r>
                    </a:p>
                  </a:txBody>
                  <a:tcPr/>
                </a:tc>
                <a:extLst>
                  <a:ext uri="{0D108BD9-81ED-4DB2-BD59-A6C34878D82A}">
                    <a16:rowId xmlns:a16="http://schemas.microsoft.com/office/drawing/2014/main" val="10002"/>
                  </a:ext>
                </a:extLst>
              </a:tr>
              <a:tr h="603749">
                <a:tc>
                  <a:txBody>
                    <a:bodyPr/>
                    <a:lstStyle/>
                    <a:p>
                      <a:r>
                        <a:rPr lang="en-US" sz="2400" b="1" dirty="0"/>
                        <a:t>Passers</a:t>
                      </a:r>
                    </a:p>
                  </a:txBody>
                  <a:tcPr/>
                </a:tc>
                <a:tc>
                  <a:txBody>
                    <a:bodyPr/>
                    <a:lstStyle/>
                    <a:p>
                      <a:r>
                        <a:rPr lang="en-US" sz="2400" b="1" dirty="0"/>
                        <a:t>155,571</a:t>
                      </a:r>
                    </a:p>
                  </a:txBody>
                  <a:tcPr/>
                </a:tc>
                <a:extLst>
                  <a:ext uri="{0D108BD9-81ED-4DB2-BD59-A6C34878D82A}">
                    <a16:rowId xmlns:a16="http://schemas.microsoft.com/office/drawing/2014/main" val="10003"/>
                  </a:ext>
                </a:extLst>
              </a:tr>
              <a:tr h="603749">
                <a:tc>
                  <a:txBody>
                    <a:bodyPr/>
                    <a:lstStyle/>
                    <a:p>
                      <a:r>
                        <a:rPr lang="en-US" sz="2400" b="1" dirty="0"/>
                        <a:t>Pass rates</a:t>
                      </a:r>
                    </a:p>
                  </a:txBody>
                  <a:tcPr/>
                </a:tc>
                <a:tc>
                  <a:txBody>
                    <a:bodyPr/>
                    <a:lstStyle/>
                    <a:p>
                      <a:r>
                        <a:rPr lang="en-US" sz="2400" b="1" dirty="0"/>
                        <a:t>80%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6595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846"/>
            <a:ext cx="8229600" cy="1350468"/>
          </a:xfrm>
        </p:spPr>
        <p:txBody>
          <a:bodyPr>
            <a:normAutofit/>
          </a:bodyPr>
          <a:lstStyle/>
          <a:p>
            <a:r>
              <a:rPr lang="en-US" sz="3600" dirty="0"/>
              <a:t>2018 Utah Data</a:t>
            </a:r>
          </a:p>
        </p:txBody>
      </p:sp>
      <p:graphicFrame>
        <p:nvGraphicFramePr>
          <p:cNvPr id="6" name="Content Placeholder 5"/>
          <p:cNvGraphicFramePr>
            <a:graphicFrameLocks noGrp="1"/>
          </p:cNvGraphicFramePr>
          <p:nvPr>
            <p:ph idx="1"/>
          </p:nvPr>
        </p:nvGraphicFramePr>
        <p:xfrm>
          <a:off x="1422400" y="2235427"/>
          <a:ext cx="6284686" cy="3018745"/>
        </p:xfrm>
        <a:graphic>
          <a:graphicData uri="http://schemas.openxmlformats.org/drawingml/2006/table">
            <a:tbl>
              <a:tblPr firstRow="1" bandRow="1">
                <a:tableStyleId>{5C22544A-7EE6-4342-B048-85BDC9FD1C3A}</a:tableStyleId>
              </a:tblPr>
              <a:tblGrid>
                <a:gridCol w="3153427">
                  <a:extLst>
                    <a:ext uri="{9D8B030D-6E8A-4147-A177-3AD203B41FA5}">
                      <a16:colId xmlns:a16="http://schemas.microsoft.com/office/drawing/2014/main" val="20000"/>
                    </a:ext>
                  </a:extLst>
                </a:gridCol>
                <a:gridCol w="3131259">
                  <a:extLst>
                    <a:ext uri="{9D8B030D-6E8A-4147-A177-3AD203B41FA5}">
                      <a16:colId xmlns:a16="http://schemas.microsoft.com/office/drawing/2014/main" val="20001"/>
                    </a:ext>
                  </a:extLst>
                </a:gridCol>
              </a:tblGrid>
              <a:tr h="603749">
                <a:tc>
                  <a:txBody>
                    <a:bodyPr/>
                    <a:lstStyle/>
                    <a:p>
                      <a:r>
                        <a:rPr lang="en-US" sz="2400" b="1" dirty="0"/>
                        <a:t>Facts</a:t>
                      </a:r>
                    </a:p>
                  </a:txBody>
                  <a:tcPr/>
                </a:tc>
                <a:tc>
                  <a:txBody>
                    <a:bodyPr/>
                    <a:lstStyle/>
                    <a:p>
                      <a:r>
                        <a:rPr lang="en-US" sz="2400" b="1" dirty="0"/>
                        <a:t>Numbers</a:t>
                      </a:r>
                    </a:p>
                  </a:txBody>
                  <a:tcPr/>
                </a:tc>
                <a:extLst>
                  <a:ext uri="{0D108BD9-81ED-4DB2-BD59-A6C34878D82A}">
                    <a16:rowId xmlns:a16="http://schemas.microsoft.com/office/drawing/2014/main" val="10000"/>
                  </a:ext>
                </a:extLst>
              </a:tr>
              <a:tr h="603749">
                <a:tc>
                  <a:txBody>
                    <a:bodyPr/>
                    <a:lstStyle/>
                    <a:p>
                      <a:r>
                        <a:rPr lang="en-US" sz="2400" b="1" dirty="0"/>
                        <a:t>Test-takers</a:t>
                      </a:r>
                    </a:p>
                  </a:txBody>
                  <a:tcPr/>
                </a:tc>
                <a:tc>
                  <a:txBody>
                    <a:bodyPr/>
                    <a:lstStyle/>
                    <a:p>
                      <a:r>
                        <a:rPr lang="en-US" sz="2400" b="1" dirty="0"/>
                        <a:t>3,640</a:t>
                      </a:r>
                    </a:p>
                  </a:txBody>
                  <a:tcPr/>
                </a:tc>
                <a:extLst>
                  <a:ext uri="{0D108BD9-81ED-4DB2-BD59-A6C34878D82A}">
                    <a16:rowId xmlns:a16="http://schemas.microsoft.com/office/drawing/2014/main" val="10001"/>
                  </a:ext>
                </a:extLst>
              </a:tr>
              <a:tr h="603749">
                <a:tc>
                  <a:txBody>
                    <a:bodyPr/>
                    <a:lstStyle/>
                    <a:p>
                      <a:r>
                        <a:rPr lang="en-US" sz="2400" b="1" dirty="0"/>
                        <a:t>Completers</a:t>
                      </a:r>
                    </a:p>
                  </a:txBody>
                  <a:tcPr/>
                </a:tc>
                <a:tc>
                  <a:txBody>
                    <a:bodyPr/>
                    <a:lstStyle/>
                    <a:p>
                      <a:r>
                        <a:rPr lang="en-US" sz="2400" b="1" dirty="0"/>
                        <a:t>2,662</a:t>
                      </a:r>
                    </a:p>
                  </a:txBody>
                  <a:tcPr/>
                </a:tc>
                <a:extLst>
                  <a:ext uri="{0D108BD9-81ED-4DB2-BD59-A6C34878D82A}">
                    <a16:rowId xmlns:a16="http://schemas.microsoft.com/office/drawing/2014/main" val="10002"/>
                  </a:ext>
                </a:extLst>
              </a:tr>
              <a:tr h="603749">
                <a:tc>
                  <a:txBody>
                    <a:bodyPr/>
                    <a:lstStyle/>
                    <a:p>
                      <a:r>
                        <a:rPr lang="en-US" sz="2400" b="1" dirty="0"/>
                        <a:t>Passers</a:t>
                      </a:r>
                    </a:p>
                  </a:txBody>
                  <a:tcPr/>
                </a:tc>
                <a:tc>
                  <a:txBody>
                    <a:bodyPr/>
                    <a:lstStyle/>
                    <a:p>
                      <a:r>
                        <a:rPr lang="en-US" sz="2400" b="1" dirty="0"/>
                        <a:t>2,324</a:t>
                      </a:r>
                    </a:p>
                  </a:txBody>
                  <a:tcPr/>
                </a:tc>
                <a:extLst>
                  <a:ext uri="{0D108BD9-81ED-4DB2-BD59-A6C34878D82A}">
                    <a16:rowId xmlns:a16="http://schemas.microsoft.com/office/drawing/2014/main" val="10003"/>
                  </a:ext>
                </a:extLst>
              </a:tr>
              <a:tr h="603749">
                <a:tc>
                  <a:txBody>
                    <a:bodyPr/>
                    <a:lstStyle/>
                    <a:p>
                      <a:r>
                        <a:rPr lang="en-US" sz="2400" b="1" dirty="0"/>
                        <a:t>Pass rate</a:t>
                      </a:r>
                    </a:p>
                  </a:txBody>
                  <a:tcPr/>
                </a:tc>
                <a:tc>
                  <a:txBody>
                    <a:bodyPr/>
                    <a:lstStyle/>
                    <a:p>
                      <a:r>
                        <a:rPr lang="en-US" sz="2400" b="1" dirty="0"/>
                        <a:t>87%</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2077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06D3-E16E-401C-A700-30EC101B566B}"/>
              </a:ext>
            </a:extLst>
          </p:cNvPr>
          <p:cNvSpPr>
            <a:spLocks noGrp="1"/>
          </p:cNvSpPr>
          <p:nvPr>
            <p:ph type="title"/>
          </p:nvPr>
        </p:nvSpPr>
        <p:spPr>
          <a:xfrm>
            <a:off x="311031" y="560966"/>
            <a:ext cx="8513956" cy="1165587"/>
          </a:xfrm>
        </p:spPr>
        <p:txBody>
          <a:bodyPr/>
          <a:lstStyle/>
          <a:p>
            <a:r>
              <a:rPr lang="en-US" sz="4000" b="1" dirty="0">
                <a:solidFill>
                  <a:srgbClr val="0086B0"/>
                </a:solidFill>
                <a:latin typeface="Arial" panose="020B0604020202020204" pitchFamily="34" charset="0"/>
                <a:cs typeface="Arial" panose="020B0604020202020204" pitchFamily="34" charset="0"/>
                <a:sym typeface="Arial"/>
              </a:rPr>
              <a:t>Click on Manage GED</a:t>
            </a:r>
            <a:r>
              <a:rPr lang="en-US" sz="4000" b="1" baseline="30000" dirty="0">
                <a:solidFill>
                  <a:srgbClr val="0086B0"/>
                </a:solidFill>
                <a:latin typeface="Arial" panose="020B0604020202020204" pitchFamily="34" charset="0"/>
                <a:cs typeface="Arial" panose="020B0604020202020204" pitchFamily="34" charset="0"/>
                <a:sym typeface="Arial"/>
              </a:rPr>
              <a:t>®</a:t>
            </a:r>
            <a:r>
              <a:rPr lang="en-US" sz="4000" b="1" dirty="0">
                <a:solidFill>
                  <a:srgbClr val="0086B0"/>
                </a:solidFill>
                <a:latin typeface="Arial" panose="020B0604020202020204" pitchFamily="34" charset="0"/>
                <a:cs typeface="Arial" panose="020B0604020202020204" pitchFamily="34" charset="0"/>
                <a:sym typeface="Arial"/>
              </a:rPr>
              <a:t> Prep Connect Enrollment</a:t>
            </a:r>
          </a:p>
        </p:txBody>
      </p:sp>
      <p:sp>
        <p:nvSpPr>
          <p:cNvPr id="4" name="Slide Number Placeholder 3">
            <a:extLst>
              <a:ext uri="{FF2B5EF4-FFF2-40B4-BE49-F238E27FC236}">
                <a16:creationId xmlns:a16="http://schemas.microsoft.com/office/drawing/2014/main" id="{65C9C6DA-385B-4482-84C3-9CB810C125F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pic>
        <p:nvPicPr>
          <p:cNvPr id="1026" name="Picture 2" descr="Screenshot 2019-02-12 13.18.27.png">
            <a:extLst>
              <a:ext uri="{FF2B5EF4-FFF2-40B4-BE49-F238E27FC236}">
                <a16:creationId xmlns:a16="http://schemas.microsoft.com/office/drawing/2014/main" id="{78C4351E-FEBC-4735-B593-0DA449440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61" y="1690695"/>
            <a:ext cx="8125742" cy="4416961"/>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1562B667-68B1-4CB7-9425-85E38B9C4A3C}"/>
              </a:ext>
            </a:extLst>
          </p:cNvPr>
          <p:cNvSpPr/>
          <p:nvPr/>
        </p:nvSpPr>
        <p:spPr>
          <a:xfrm>
            <a:off x="1192306" y="2599763"/>
            <a:ext cx="1712259" cy="3765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0951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01082" y="6446837"/>
            <a:ext cx="2057400" cy="218070"/>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E26A2A-DE5F-EA41-900F-AB5C4F1D9848}" type="slidenum">
              <a:rPr lang="en-US" smtClean="0"/>
              <a:pPr/>
              <a:t>110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82" y="501561"/>
            <a:ext cx="4373398" cy="5945276"/>
          </a:xfrm>
          <a:prstGeom prst="rect">
            <a:avLst/>
          </a:prstGeom>
        </p:spPr>
      </p:pic>
    </p:spTree>
    <p:extLst>
      <p:ext uri="{BB962C8B-B14F-4D97-AF65-F5344CB8AC3E}">
        <p14:creationId xmlns:p14="http://schemas.microsoft.com/office/powerpoint/2010/main" val="8331826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A51E-6E80-7846-BD9E-F442DCF89C6B}"/>
              </a:ext>
            </a:extLst>
          </p:cNvPr>
          <p:cNvSpPr>
            <a:spLocks noGrp="1"/>
          </p:cNvSpPr>
          <p:nvPr>
            <p:ph type="title"/>
          </p:nvPr>
        </p:nvSpPr>
        <p:spPr/>
        <p:txBody>
          <a:bodyPr/>
          <a:lstStyle/>
          <a:p>
            <a:r>
              <a:rPr lang="en-US" dirty="0"/>
              <a:t>Persistence!</a:t>
            </a:r>
          </a:p>
        </p:txBody>
      </p:sp>
      <p:sp>
        <p:nvSpPr>
          <p:cNvPr id="3" name="Content Placeholder 2">
            <a:extLst>
              <a:ext uri="{FF2B5EF4-FFF2-40B4-BE49-F238E27FC236}">
                <a16:creationId xmlns:a16="http://schemas.microsoft.com/office/drawing/2014/main" id="{9259478D-661C-9F42-A70F-E79E8972AF47}"/>
              </a:ext>
            </a:extLst>
          </p:cNvPr>
          <p:cNvSpPr>
            <a:spLocks noGrp="1"/>
          </p:cNvSpPr>
          <p:nvPr>
            <p:ph idx="1"/>
          </p:nvPr>
        </p:nvSpPr>
        <p:spPr>
          <a:xfrm>
            <a:off x="5284694" y="1912538"/>
            <a:ext cx="3402106" cy="1129553"/>
          </a:xfrm>
        </p:spPr>
        <p:txBody>
          <a:bodyPr>
            <a:noAutofit/>
          </a:bodyPr>
          <a:lstStyle/>
          <a:p>
            <a:r>
              <a:rPr lang="en-US" sz="2000" dirty="0"/>
              <a:t>Congrats, all your hard work is paying off!</a:t>
            </a:r>
          </a:p>
          <a:p>
            <a:r>
              <a:rPr lang="en-US" sz="2000" dirty="0"/>
              <a:t>This number currently surpasses overall community college persistence rates</a:t>
            </a:r>
          </a:p>
        </p:txBody>
      </p:sp>
      <p:sp>
        <p:nvSpPr>
          <p:cNvPr id="4" name="Slide Number Placeholder 3">
            <a:extLst>
              <a:ext uri="{FF2B5EF4-FFF2-40B4-BE49-F238E27FC236}">
                <a16:creationId xmlns:a16="http://schemas.microsoft.com/office/drawing/2014/main" id="{CD6D5089-1744-A445-9B29-D9AE0A709E5C}"/>
              </a:ext>
            </a:extLst>
          </p:cNvPr>
          <p:cNvSpPr>
            <a:spLocks noGrp="1"/>
          </p:cNvSpPr>
          <p:nvPr>
            <p:ph type="sldNum" sz="quarter" idx="12"/>
          </p:nvPr>
        </p:nvSpPr>
        <p:spPr/>
        <p:txBody>
          <a:bodyPr/>
          <a:lstStyle/>
          <a:p>
            <a:fld id="{A0787430-367F-844C-868B-A0250E95AAAB}" type="slidenum">
              <a:rPr lang="en-US" smtClean="0"/>
              <a:pPr/>
              <a:t>111</a:t>
            </a:fld>
            <a:endParaRPr lang="en-US" dirty="0"/>
          </a:p>
        </p:txBody>
      </p:sp>
      <p:pic>
        <p:nvPicPr>
          <p:cNvPr id="5" name="Picture 4">
            <a:extLst>
              <a:ext uri="{FF2B5EF4-FFF2-40B4-BE49-F238E27FC236}">
                <a16:creationId xmlns:a16="http://schemas.microsoft.com/office/drawing/2014/main" id="{F28D7BC9-E444-7145-A129-628A8F2BF77B}"/>
              </a:ext>
            </a:extLst>
          </p:cNvPr>
          <p:cNvPicPr>
            <a:picLocks noChangeAspect="1"/>
          </p:cNvPicPr>
          <p:nvPr/>
        </p:nvPicPr>
        <p:blipFill>
          <a:blip r:embed="rId2"/>
          <a:stretch>
            <a:fillRect/>
          </a:stretch>
        </p:blipFill>
        <p:spPr>
          <a:xfrm>
            <a:off x="492379" y="1586351"/>
            <a:ext cx="4590609" cy="3554534"/>
          </a:xfrm>
          <a:prstGeom prst="rect">
            <a:avLst/>
          </a:prstGeom>
        </p:spPr>
      </p:pic>
    </p:spTree>
    <p:extLst>
      <p:ext uri="{BB962C8B-B14F-4D97-AF65-F5344CB8AC3E}">
        <p14:creationId xmlns:p14="http://schemas.microsoft.com/office/powerpoint/2010/main" val="77094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of the GED</a:t>
            </a:r>
            <a:r>
              <a:rPr lang="en-US" baseline="30000" dirty="0"/>
              <a:t>®</a:t>
            </a:r>
            <a:r>
              <a:rPr lang="en-US" dirty="0"/>
              <a:t> Test</a:t>
            </a:r>
          </a:p>
        </p:txBody>
      </p:sp>
      <p:sp>
        <p:nvSpPr>
          <p:cNvPr id="14340"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60BBDDA-4A39-0D40-874C-6A4ECD672A6F}" type="slidenum">
              <a:rPr lang="en-US" altLang="en-US" sz="1200">
                <a:solidFill>
                  <a:schemeClr val="bg1">
                    <a:lumMod val="65000"/>
                  </a:schemeClr>
                </a:solidFill>
              </a:rPr>
              <a:pPr eaLnBrk="1" hangingPunct="1"/>
              <a:t>112</a:t>
            </a:fld>
            <a:endParaRPr lang="en-US" altLang="en-US" sz="1200" dirty="0">
              <a:solidFill>
                <a:schemeClr val="bg1">
                  <a:lumMod val="65000"/>
                </a:schemeClr>
              </a:solidFill>
            </a:endParaRPr>
          </a:p>
        </p:txBody>
      </p:sp>
      <p:pic>
        <p:nvPicPr>
          <p:cNvPr id="10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096" y="989404"/>
            <a:ext cx="3959808" cy="546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67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Updated NSC Results</a:t>
            </a:r>
          </a:p>
        </p:txBody>
      </p:sp>
      <p:sp>
        <p:nvSpPr>
          <p:cNvPr id="2" name="Content Placeholder 1"/>
          <p:cNvSpPr>
            <a:spLocks noGrp="1"/>
          </p:cNvSpPr>
          <p:nvPr>
            <p:ph idx="1"/>
          </p:nvPr>
        </p:nvSpPr>
        <p:spPr/>
        <p:txBody>
          <a:bodyPr/>
          <a:lstStyle/>
          <a:p>
            <a:r>
              <a:rPr lang="en-US" dirty="0"/>
              <a:t>Mean scaled-score of GED graduates going on to college is well above the minimum passing score for high school equivalency:</a:t>
            </a:r>
          </a:p>
          <a:p>
            <a:pPr lvl="1"/>
            <a:r>
              <a:rPr lang="en-US" dirty="0"/>
              <a:t>Math:      		158</a:t>
            </a:r>
          </a:p>
          <a:p>
            <a:pPr lvl="1"/>
            <a:r>
              <a:rPr lang="en-US" dirty="0"/>
              <a:t>RLA:       		162</a:t>
            </a:r>
          </a:p>
          <a:p>
            <a:pPr lvl="1"/>
            <a:r>
              <a:rPr lang="en-US" dirty="0"/>
              <a:t>Science:  		161</a:t>
            </a:r>
          </a:p>
          <a:p>
            <a:pPr lvl="1"/>
            <a:r>
              <a:rPr lang="en-US" dirty="0"/>
              <a:t>Social Studies:		161</a:t>
            </a:r>
            <a:br>
              <a:rPr lang="en-US" dirty="0"/>
            </a:br>
            <a:endParaRPr lang="en-US" dirty="0"/>
          </a:p>
          <a:p>
            <a:r>
              <a:rPr lang="en-US" dirty="0"/>
              <a:t>Age of GED graduates going on to college has remained stable over time</a:t>
            </a:r>
          </a:p>
          <a:p>
            <a:pPr lvl="1"/>
            <a:r>
              <a:rPr lang="en-US" dirty="0"/>
              <a:t>81% to 86% of matched grads were between the ages of 16 and 24 when they received their credential</a:t>
            </a:r>
          </a:p>
        </p:txBody>
      </p:sp>
      <p:sp>
        <p:nvSpPr>
          <p:cNvPr id="7" name="Slide Number Placeholder 6"/>
          <p:cNvSpPr>
            <a:spLocks noGrp="1"/>
          </p:cNvSpPr>
          <p:nvPr>
            <p:ph type="sldNum" sz="quarter" idx="12"/>
          </p:nvPr>
        </p:nvSpPr>
        <p:spPr/>
        <p:txBody>
          <a:bodyPr/>
          <a:lstStyle/>
          <a:p>
            <a:fld id="{BAE26A2A-DE5F-EA41-900F-AB5C4F1D9848}" type="slidenum">
              <a:rPr lang="en-US" smtClean="0"/>
              <a:t>113</a:t>
            </a:fld>
            <a:endParaRPr lang="en-US"/>
          </a:p>
        </p:txBody>
      </p:sp>
    </p:spTree>
    <p:extLst>
      <p:ext uri="{BB962C8B-B14F-4D97-AF65-F5344CB8AC3E}">
        <p14:creationId xmlns:p14="http://schemas.microsoft.com/office/powerpoint/2010/main" val="27604037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5"/>
            <a:ext cx="8458200" cy="798513"/>
          </a:xfrm>
        </p:spPr>
        <p:txBody>
          <a:bodyPr>
            <a:normAutofit/>
          </a:bodyPr>
          <a:lstStyle/>
          <a:p>
            <a:r>
              <a:rPr lang="en-US" dirty="0"/>
              <a:t>National Test-taker Data: 2014-2019	</a:t>
            </a:r>
          </a:p>
        </p:txBody>
      </p:sp>
      <p:sp>
        <p:nvSpPr>
          <p:cNvPr id="4" name="Slide Number Placeholder 3"/>
          <p:cNvSpPr>
            <a:spLocks noGrp="1"/>
          </p:cNvSpPr>
          <p:nvPr>
            <p:ph type="sldNum" sz="quarter" idx="4294967295"/>
          </p:nvPr>
        </p:nvSpPr>
        <p:spPr>
          <a:xfrm>
            <a:off x="457200" y="6299739"/>
            <a:ext cx="458938" cy="321599"/>
          </a:xfrm>
          <a:prstGeom prst="rect">
            <a:avLst/>
          </a:prstGeom>
        </p:spPr>
        <p:txBody>
          <a:bodyPr/>
          <a:lstStyle/>
          <a:p>
            <a:fld id="{A0787430-367F-844C-868B-A0250E95AAAB}" type="slidenum">
              <a:rPr lang="en-US" smtClean="0"/>
              <a:pPr/>
              <a:t>114</a:t>
            </a:fld>
            <a:endParaRPr lang="en-US" dirty="0"/>
          </a:p>
        </p:txBody>
      </p:sp>
      <p:graphicFrame>
        <p:nvGraphicFramePr>
          <p:cNvPr id="6" name="Content Placeholder 5"/>
          <p:cNvGraphicFramePr>
            <a:graphicFrameLocks noGrp="1"/>
          </p:cNvGraphicFramePr>
          <p:nvPr>
            <p:ph idx="1"/>
          </p:nvPr>
        </p:nvGraphicFramePr>
        <p:xfrm>
          <a:off x="457200" y="1509712"/>
          <a:ext cx="8296185" cy="4127608"/>
        </p:xfrm>
        <a:graphic>
          <a:graphicData uri="http://schemas.openxmlformats.org/drawingml/2006/table">
            <a:tbl>
              <a:tblPr firstRow="1" bandRow="1">
                <a:tableStyleId>{5C22544A-7EE6-4342-B048-85BDC9FD1C3A}</a:tableStyleId>
              </a:tblPr>
              <a:tblGrid>
                <a:gridCol w="1659237">
                  <a:extLst>
                    <a:ext uri="{9D8B030D-6E8A-4147-A177-3AD203B41FA5}">
                      <a16:colId xmlns:a16="http://schemas.microsoft.com/office/drawing/2014/main" val="20000"/>
                    </a:ext>
                  </a:extLst>
                </a:gridCol>
                <a:gridCol w="1659237">
                  <a:extLst>
                    <a:ext uri="{9D8B030D-6E8A-4147-A177-3AD203B41FA5}">
                      <a16:colId xmlns:a16="http://schemas.microsoft.com/office/drawing/2014/main" val="20001"/>
                    </a:ext>
                  </a:extLst>
                </a:gridCol>
                <a:gridCol w="1659237">
                  <a:extLst>
                    <a:ext uri="{9D8B030D-6E8A-4147-A177-3AD203B41FA5}">
                      <a16:colId xmlns:a16="http://schemas.microsoft.com/office/drawing/2014/main" val="20002"/>
                    </a:ext>
                  </a:extLst>
                </a:gridCol>
                <a:gridCol w="1659237">
                  <a:extLst>
                    <a:ext uri="{9D8B030D-6E8A-4147-A177-3AD203B41FA5}">
                      <a16:colId xmlns:a16="http://schemas.microsoft.com/office/drawing/2014/main" val="20003"/>
                    </a:ext>
                  </a:extLst>
                </a:gridCol>
                <a:gridCol w="1659237">
                  <a:extLst>
                    <a:ext uri="{9D8B030D-6E8A-4147-A177-3AD203B41FA5}">
                      <a16:colId xmlns:a16="http://schemas.microsoft.com/office/drawing/2014/main" val="20004"/>
                    </a:ext>
                  </a:extLst>
                </a:gridCol>
              </a:tblGrid>
              <a:tr h="673211">
                <a:tc>
                  <a:txBody>
                    <a:bodyPr/>
                    <a:lstStyle/>
                    <a:p>
                      <a:pPr algn="l" fontAlgn="t"/>
                      <a:r>
                        <a:rPr lang="sk-SK" sz="1800" b="0" i="0" u="none" strike="noStrike" dirty="0">
                          <a:solidFill>
                            <a:srgbClr val="000000"/>
                          </a:solidFill>
                          <a:effectLst/>
                          <a:latin typeface="Arial" charset="0"/>
                        </a:rPr>
                        <a:t> </a:t>
                      </a:r>
                    </a:p>
                  </a:txBody>
                  <a:tcPr marL="12700" marR="12700" marT="12700" marB="0"/>
                </a:tc>
                <a:tc>
                  <a:txBody>
                    <a:bodyPr/>
                    <a:lstStyle/>
                    <a:p>
                      <a:pPr algn="ctr" rtl="0" fontAlgn="ctr"/>
                      <a:r>
                        <a:rPr lang="en-US" sz="1800" b="1" i="0" u="none" strike="noStrike" dirty="0">
                          <a:solidFill>
                            <a:srgbClr val="FFFFFF"/>
                          </a:solidFill>
                          <a:effectLst/>
                          <a:latin typeface="Arial" charset="0"/>
                        </a:rPr>
                        <a:t>Math</a:t>
                      </a:r>
                    </a:p>
                  </a:txBody>
                  <a:tcPr marL="12700" marR="12700" marT="12700" marB="0" anchor="ctr"/>
                </a:tc>
                <a:tc>
                  <a:txBody>
                    <a:bodyPr/>
                    <a:lstStyle/>
                    <a:p>
                      <a:pPr algn="ctr" rtl="0" fontAlgn="ctr"/>
                      <a:r>
                        <a:rPr lang="en-US" sz="1800" b="1" i="0" u="none" strike="noStrike">
                          <a:solidFill>
                            <a:srgbClr val="FFFFFF"/>
                          </a:solidFill>
                          <a:effectLst/>
                          <a:latin typeface="Arial" charset="0"/>
                        </a:rPr>
                        <a:t>RLA</a:t>
                      </a:r>
                    </a:p>
                  </a:txBody>
                  <a:tcPr marL="12700" marR="12700" marT="12700" marB="0" anchor="ctr"/>
                </a:tc>
                <a:tc>
                  <a:txBody>
                    <a:bodyPr/>
                    <a:lstStyle/>
                    <a:p>
                      <a:pPr algn="ctr" rtl="0" fontAlgn="ctr"/>
                      <a:r>
                        <a:rPr lang="en-US" sz="1800" b="1" i="0" u="none" strike="noStrike">
                          <a:solidFill>
                            <a:srgbClr val="FFFFFF"/>
                          </a:solidFill>
                          <a:effectLst/>
                          <a:latin typeface="Arial" charset="0"/>
                        </a:rPr>
                        <a:t>Science</a:t>
                      </a:r>
                    </a:p>
                  </a:txBody>
                  <a:tcPr marL="12700" marR="12700" marT="12700" marB="0" anchor="ctr"/>
                </a:tc>
                <a:tc>
                  <a:txBody>
                    <a:bodyPr/>
                    <a:lstStyle/>
                    <a:p>
                      <a:pPr algn="ctr" rtl="0" fontAlgn="ctr"/>
                      <a:r>
                        <a:rPr lang="en-US" sz="1800" b="1" i="0" u="none" strike="noStrike">
                          <a:solidFill>
                            <a:srgbClr val="FFFFFF"/>
                          </a:solidFill>
                          <a:effectLst/>
                          <a:latin typeface="Arial" charset="0"/>
                        </a:rPr>
                        <a:t>Social Studies</a:t>
                      </a:r>
                    </a:p>
                  </a:txBody>
                  <a:tcPr marL="12700" marR="12700" marT="12700" marB="0" anchor="ctr"/>
                </a:tc>
                <a:extLst>
                  <a:ext uri="{0D108BD9-81ED-4DB2-BD59-A6C34878D82A}">
                    <a16:rowId xmlns:a16="http://schemas.microsoft.com/office/drawing/2014/main" val="10000"/>
                  </a:ext>
                </a:extLst>
              </a:tr>
              <a:tr h="444746">
                <a:tc>
                  <a:txBody>
                    <a:bodyPr/>
                    <a:lstStyle/>
                    <a:p>
                      <a:pPr algn="l" rtl="0" fontAlgn="ctr"/>
                      <a:r>
                        <a:rPr lang="en-US" sz="1800" b="0" i="0" u="none" strike="noStrike">
                          <a:solidFill>
                            <a:srgbClr val="000000"/>
                          </a:solidFill>
                          <a:effectLst/>
                          <a:latin typeface="Arial" charset="0"/>
                        </a:rPr>
                        <a:t>Passed</a:t>
                      </a:r>
                    </a:p>
                  </a:txBody>
                  <a:tcPr marL="76200" marR="12700" marT="12700" marB="0" anchor="ctr"/>
                </a:tc>
                <a:tc rowSpan="2">
                  <a:txBody>
                    <a:bodyPr/>
                    <a:lstStyle/>
                    <a:p>
                      <a:pPr algn="ctr" rtl="0" fontAlgn="ctr"/>
                      <a:r>
                        <a:rPr lang="is-IS" sz="1800" b="0" i="0" u="none" strike="noStrike" dirty="0">
                          <a:solidFill>
                            <a:srgbClr val="0084A9"/>
                          </a:solidFill>
                          <a:effectLst/>
                          <a:latin typeface="Arial" charset="0"/>
                        </a:rPr>
                        <a:t>85%</a:t>
                      </a:r>
                    </a:p>
                  </a:txBody>
                  <a:tcPr marL="12700" marR="12700" marT="12700" marB="0" anchor="ctr"/>
                </a:tc>
                <a:tc rowSpan="2">
                  <a:txBody>
                    <a:bodyPr/>
                    <a:lstStyle/>
                    <a:p>
                      <a:pPr algn="ctr" rtl="0" fontAlgn="ctr"/>
                      <a:r>
                        <a:rPr lang="pt-BR" sz="1800" b="0" i="0" u="none" strike="noStrike" dirty="0">
                          <a:solidFill>
                            <a:srgbClr val="0084A9"/>
                          </a:solidFill>
                          <a:effectLst/>
                          <a:latin typeface="Arial" charset="0"/>
                        </a:rPr>
                        <a:t>89%</a:t>
                      </a:r>
                    </a:p>
                  </a:txBody>
                  <a:tcPr marL="12700" marR="12700" marT="12700" marB="0" anchor="ctr"/>
                </a:tc>
                <a:tc rowSpan="2">
                  <a:txBody>
                    <a:bodyPr/>
                    <a:lstStyle/>
                    <a:p>
                      <a:pPr algn="ctr" rtl="0" fontAlgn="ctr"/>
                      <a:r>
                        <a:rPr lang="pt-BR" sz="1800" b="0" i="0" u="none" strike="noStrike" dirty="0">
                          <a:solidFill>
                            <a:srgbClr val="0084A9"/>
                          </a:solidFill>
                          <a:effectLst/>
                          <a:latin typeface="Arial" charset="0"/>
                        </a:rPr>
                        <a:t>93%</a:t>
                      </a:r>
                    </a:p>
                  </a:txBody>
                  <a:tcPr marL="12700" marR="12700" marT="12700" marB="0" anchor="ctr"/>
                </a:tc>
                <a:tc rowSpan="2">
                  <a:txBody>
                    <a:bodyPr/>
                    <a:lstStyle/>
                    <a:p>
                      <a:pPr algn="ctr" rtl="0" fontAlgn="ctr"/>
                      <a:r>
                        <a:rPr lang="it-IT" sz="1800" b="0" i="0" u="none" strike="noStrike" dirty="0">
                          <a:solidFill>
                            <a:srgbClr val="0084A9"/>
                          </a:solidFill>
                          <a:effectLst/>
                          <a:latin typeface="Arial" charset="0"/>
                        </a:rPr>
                        <a:t>90%</a:t>
                      </a:r>
                    </a:p>
                  </a:txBody>
                  <a:tcPr marL="12700" marR="12700" marT="12700" marB="0" anchor="ctr"/>
                </a:tc>
                <a:extLst>
                  <a:ext uri="{0D108BD9-81ED-4DB2-BD59-A6C34878D82A}">
                    <a16:rowId xmlns:a16="http://schemas.microsoft.com/office/drawing/2014/main" val="10001"/>
                  </a:ext>
                </a:extLst>
              </a:tr>
              <a:tr h="444746">
                <a:tc>
                  <a:txBody>
                    <a:bodyPr/>
                    <a:lstStyle/>
                    <a:p>
                      <a:pPr algn="l" rtl="0" fontAlgn="ctr"/>
                      <a:r>
                        <a:rPr lang="en-US" sz="1200" b="0" i="0" u="none" strike="noStrike" dirty="0">
                          <a:solidFill>
                            <a:srgbClr val="000000"/>
                          </a:solidFill>
                          <a:effectLst/>
                          <a:latin typeface="Arial" charset="0"/>
                        </a:rPr>
                        <a:t>(145 or higher) </a:t>
                      </a:r>
                    </a:p>
                  </a:txBody>
                  <a:tcPr marL="76200" marR="12700" marT="1270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673211">
                <a:tc>
                  <a:txBody>
                    <a:bodyPr/>
                    <a:lstStyle/>
                    <a:p>
                      <a:pPr algn="l" rtl="0" fontAlgn="ctr"/>
                      <a:r>
                        <a:rPr lang="en-US" sz="1800" b="0" i="0" u="none" strike="noStrike">
                          <a:solidFill>
                            <a:srgbClr val="000000"/>
                          </a:solidFill>
                          <a:effectLst/>
                          <a:latin typeface="Arial" charset="0"/>
                        </a:rPr>
                        <a:t>College Ready </a:t>
                      </a:r>
                    </a:p>
                  </a:txBody>
                  <a:tcPr marL="76200" marR="12700" marT="12700" marB="0" anchor="ctr"/>
                </a:tc>
                <a:tc rowSpan="2">
                  <a:txBody>
                    <a:bodyPr/>
                    <a:lstStyle/>
                    <a:p>
                      <a:pPr algn="ctr" rtl="0" fontAlgn="ctr"/>
                      <a:r>
                        <a:rPr lang="pt-BR" sz="1800" b="0" i="0" u="none" strike="noStrike" dirty="0">
                          <a:solidFill>
                            <a:srgbClr val="0084A9"/>
                          </a:solidFill>
                          <a:effectLst/>
                          <a:latin typeface="Arial" charset="0"/>
                        </a:rPr>
                        <a:t>7%</a:t>
                      </a:r>
                    </a:p>
                  </a:txBody>
                  <a:tcPr marL="12700" marR="12700" marT="12700" marB="0" anchor="ctr"/>
                </a:tc>
                <a:tc rowSpan="2">
                  <a:txBody>
                    <a:bodyPr/>
                    <a:lstStyle/>
                    <a:p>
                      <a:pPr algn="ctr" rtl="0" fontAlgn="ctr"/>
                      <a:r>
                        <a:rPr lang="pt-BR" sz="1800" b="0" i="0" u="none" strike="noStrike" dirty="0">
                          <a:solidFill>
                            <a:srgbClr val="0084A9"/>
                          </a:solidFill>
                          <a:effectLst/>
                          <a:latin typeface="Arial" charset="0"/>
                        </a:rPr>
                        <a:t>12%</a:t>
                      </a:r>
                    </a:p>
                  </a:txBody>
                  <a:tcPr marL="12700" marR="12700" marT="12700" marB="0" anchor="ctr"/>
                </a:tc>
                <a:tc rowSpan="2">
                  <a:txBody>
                    <a:bodyPr/>
                    <a:lstStyle/>
                    <a:p>
                      <a:pPr algn="ctr" rtl="0" fontAlgn="ctr"/>
                      <a:r>
                        <a:rPr lang="is-IS" sz="1800" b="0" i="0" u="none" strike="noStrike" dirty="0">
                          <a:solidFill>
                            <a:srgbClr val="0084A9"/>
                          </a:solidFill>
                          <a:effectLst/>
                          <a:latin typeface="Arial" charset="0"/>
                        </a:rPr>
                        <a:t>11%</a:t>
                      </a:r>
                    </a:p>
                  </a:txBody>
                  <a:tcPr marL="12700" marR="12700" marT="12700" marB="0" anchor="ctr"/>
                </a:tc>
                <a:tc rowSpan="2">
                  <a:txBody>
                    <a:bodyPr/>
                    <a:lstStyle/>
                    <a:p>
                      <a:pPr algn="ctr" rtl="0" fontAlgn="ctr"/>
                      <a:r>
                        <a:rPr lang="it-IT" sz="1800" b="0" i="0" u="none" strike="noStrike" dirty="0">
                          <a:solidFill>
                            <a:srgbClr val="0084A9"/>
                          </a:solidFill>
                          <a:effectLst/>
                          <a:latin typeface="Arial" charset="0"/>
                        </a:rPr>
                        <a:t>14%</a:t>
                      </a:r>
                    </a:p>
                  </a:txBody>
                  <a:tcPr marL="12700" marR="12700" marT="12700" marB="0" anchor="ctr"/>
                </a:tc>
                <a:extLst>
                  <a:ext uri="{0D108BD9-81ED-4DB2-BD59-A6C34878D82A}">
                    <a16:rowId xmlns:a16="http://schemas.microsoft.com/office/drawing/2014/main" val="10003"/>
                  </a:ext>
                </a:extLst>
              </a:tr>
              <a:tr h="444746">
                <a:tc>
                  <a:txBody>
                    <a:bodyPr/>
                    <a:lstStyle/>
                    <a:p>
                      <a:pPr algn="l" rtl="0" fontAlgn="ctr"/>
                      <a:r>
                        <a:rPr lang="en-US" sz="1200" b="0" i="0" u="none" strike="noStrike" dirty="0">
                          <a:solidFill>
                            <a:srgbClr val="000000"/>
                          </a:solidFill>
                          <a:effectLst/>
                          <a:latin typeface="Arial" charset="0"/>
                        </a:rPr>
                        <a:t>(165 or higher)</a:t>
                      </a:r>
                    </a:p>
                  </a:txBody>
                  <a:tcPr marL="76200" marR="12700" marT="1270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002202">
                <a:tc>
                  <a:txBody>
                    <a:bodyPr/>
                    <a:lstStyle/>
                    <a:p>
                      <a:pPr algn="l" rtl="0" fontAlgn="ctr"/>
                      <a:r>
                        <a:rPr lang="en-US" sz="1800" b="0" i="0" u="none" strike="noStrike" dirty="0">
                          <a:solidFill>
                            <a:srgbClr val="000000"/>
                          </a:solidFill>
                          <a:effectLst/>
                          <a:latin typeface="Arial" charset="0"/>
                        </a:rPr>
                        <a:t>College Ready+</a:t>
                      </a:r>
                      <a:br>
                        <a:rPr lang="en-US" sz="1800" b="0" i="0" u="none" strike="noStrike" dirty="0">
                          <a:solidFill>
                            <a:srgbClr val="000000"/>
                          </a:solidFill>
                          <a:effectLst/>
                          <a:latin typeface="Arial" charset="0"/>
                        </a:rPr>
                      </a:br>
                      <a:r>
                        <a:rPr lang="en-US" sz="1800" b="0" i="0" u="none" strike="noStrike" dirty="0">
                          <a:solidFill>
                            <a:srgbClr val="000000"/>
                          </a:solidFill>
                          <a:effectLst/>
                          <a:latin typeface="Arial" charset="0"/>
                        </a:rPr>
                        <a:t>Credit </a:t>
                      </a:r>
                    </a:p>
                  </a:txBody>
                  <a:tcPr marL="76200" marR="12700" marT="12700" marB="0" anchor="ctr"/>
                </a:tc>
                <a:tc rowSpan="2">
                  <a:txBody>
                    <a:bodyPr/>
                    <a:lstStyle/>
                    <a:p>
                      <a:pPr algn="ctr" rtl="0" fontAlgn="ctr"/>
                      <a:r>
                        <a:rPr lang="is-IS" sz="1800" b="0" i="0" u="none" strike="noStrike">
                          <a:solidFill>
                            <a:srgbClr val="0084A9"/>
                          </a:solidFill>
                          <a:effectLst/>
                          <a:latin typeface="Arial" charset="0"/>
                        </a:rPr>
                        <a:t>2%</a:t>
                      </a:r>
                    </a:p>
                  </a:txBody>
                  <a:tcPr marL="12700" marR="12700" marT="12700" marB="0" anchor="ctr"/>
                </a:tc>
                <a:tc rowSpan="2">
                  <a:txBody>
                    <a:bodyPr/>
                    <a:lstStyle/>
                    <a:p>
                      <a:pPr algn="ctr" rtl="0" fontAlgn="ctr"/>
                      <a:r>
                        <a:rPr lang="is-IS" sz="1800" b="0" i="0" u="none" strike="noStrike">
                          <a:solidFill>
                            <a:srgbClr val="0084A9"/>
                          </a:solidFill>
                          <a:effectLst/>
                          <a:latin typeface="Arial" charset="0"/>
                        </a:rPr>
                        <a:t>2%</a:t>
                      </a:r>
                    </a:p>
                  </a:txBody>
                  <a:tcPr marL="12700" marR="12700" marT="12700" marB="0" anchor="ctr"/>
                </a:tc>
                <a:tc rowSpan="2">
                  <a:txBody>
                    <a:bodyPr/>
                    <a:lstStyle/>
                    <a:p>
                      <a:pPr algn="ctr" rtl="0" fontAlgn="ctr"/>
                      <a:r>
                        <a:rPr lang="is-IS" sz="1800" b="0" i="0" u="none" strike="noStrike">
                          <a:solidFill>
                            <a:srgbClr val="0084A9"/>
                          </a:solidFill>
                          <a:effectLst/>
                          <a:latin typeface="Arial" charset="0"/>
                        </a:rPr>
                        <a:t>2%</a:t>
                      </a:r>
                    </a:p>
                  </a:txBody>
                  <a:tcPr marL="12700" marR="12700" marT="12700" marB="0" anchor="ctr"/>
                </a:tc>
                <a:tc rowSpan="2">
                  <a:txBody>
                    <a:bodyPr/>
                    <a:lstStyle/>
                    <a:p>
                      <a:pPr algn="ctr" rtl="0" fontAlgn="ctr"/>
                      <a:r>
                        <a:rPr lang="pt-BR" sz="1800" b="0" i="0" u="none" strike="noStrike" dirty="0">
                          <a:solidFill>
                            <a:srgbClr val="0084A9"/>
                          </a:solidFill>
                          <a:effectLst/>
                          <a:latin typeface="Arial" charset="0"/>
                        </a:rPr>
                        <a:t>3%</a:t>
                      </a:r>
                    </a:p>
                  </a:txBody>
                  <a:tcPr marL="12700" marR="12700" marT="12700" marB="0" anchor="ctr"/>
                </a:tc>
                <a:extLst>
                  <a:ext uri="{0D108BD9-81ED-4DB2-BD59-A6C34878D82A}">
                    <a16:rowId xmlns:a16="http://schemas.microsoft.com/office/drawing/2014/main" val="10005"/>
                  </a:ext>
                </a:extLst>
              </a:tr>
              <a:tr h="444746">
                <a:tc>
                  <a:txBody>
                    <a:bodyPr/>
                    <a:lstStyle/>
                    <a:p>
                      <a:pPr algn="l" rtl="0" fontAlgn="ctr"/>
                      <a:r>
                        <a:rPr lang="en-US" sz="1200" b="0" i="0" u="none" strike="noStrike" dirty="0">
                          <a:solidFill>
                            <a:srgbClr val="000000"/>
                          </a:solidFill>
                          <a:effectLst/>
                          <a:latin typeface="Arial" charset="0"/>
                        </a:rPr>
                        <a:t>(175 or higher) </a:t>
                      </a:r>
                    </a:p>
                  </a:txBody>
                  <a:tcPr marL="76200" marR="12700" marT="1270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0884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AFD8-8EE5-475D-99DF-6DCF468A1C91}"/>
              </a:ext>
            </a:extLst>
          </p:cNvPr>
          <p:cNvSpPr>
            <a:spLocks noGrp="1"/>
          </p:cNvSpPr>
          <p:nvPr>
            <p:ph type="title"/>
          </p:nvPr>
        </p:nvSpPr>
        <p:spPr/>
        <p:txBody>
          <a:bodyPr/>
          <a:lstStyle/>
          <a:p>
            <a:r>
              <a:rPr lang="en-US" dirty="0"/>
              <a:t>Utah Data: 2014-2019</a:t>
            </a:r>
            <a:br>
              <a:rPr lang="en-US" dirty="0"/>
            </a:br>
            <a:r>
              <a:rPr lang="en-US" sz="2800" dirty="0"/>
              <a:t>11,122 Completers / 10,020 passers</a:t>
            </a:r>
            <a:endParaRPr lang="en-US" dirty="0"/>
          </a:p>
        </p:txBody>
      </p:sp>
      <p:sp>
        <p:nvSpPr>
          <p:cNvPr id="4" name="Slide Number Placeholder 3">
            <a:extLst>
              <a:ext uri="{FF2B5EF4-FFF2-40B4-BE49-F238E27FC236}">
                <a16:creationId xmlns:a16="http://schemas.microsoft.com/office/drawing/2014/main" id="{F9AB865A-80B3-40EB-AD73-B5CCAC662F3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115</a:t>
            </a:fld>
            <a:endParaRPr lang="en-US"/>
          </a:p>
        </p:txBody>
      </p:sp>
      <p:graphicFrame>
        <p:nvGraphicFramePr>
          <p:cNvPr id="5" name="Content Placeholder 5">
            <a:extLst>
              <a:ext uri="{FF2B5EF4-FFF2-40B4-BE49-F238E27FC236}">
                <a16:creationId xmlns:a16="http://schemas.microsoft.com/office/drawing/2014/main" id="{97A955DB-CE46-4E6B-B738-ED402E274000}"/>
              </a:ext>
            </a:extLst>
          </p:cNvPr>
          <p:cNvGraphicFramePr>
            <a:graphicFrameLocks/>
          </p:cNvGraphicFramePr>
          <p:nvPr/>
        </p:nvGraphicFramePr>
        <p:xfrm>
          <a:off x="457200" y="1509713"/>
          <a:ext cx="8189650" cy="4251895"/>
        </p:xfrm>
        <a:graphic>
          <a:graphicData uri="http://schemas.openxmlformats.org/drawingml/2006/table">
            <a:tbl>
              <a:tblPr firstRow="1" bandRow="1">
                <a:tableStyleId>{5C22544A-7EE6-4342-B048-85BDC9FD1C3A}</a:tableStyleId>
              </a:tblPr>
              <a:tblGrid>
                <a:gridCol w="1637930">
                  <a:extLst>
                    <a:ext uri="{9D8B030D-6E8A-4147-A177-3AD203B41FA5}">
                      <a16:colId xmlns:a16="http://schemas.microsoft.com/office/drawing/2014/main" val="20000"/>
                    </a:ext>
                  </a:extLst>
                </a:gridCol>
                <a:gridCol w="1637930">
                  <a:extLst>
                    <a:ext uri="{9D8B030D-6E8A-4147-A177-3AD203B41FA5}">
                      <a16:colId xmlns:a16="http://schemas.microsoft.com/office/drawing/2014/main" val="20001"/>
                    </a:ext>
                  </a:extLst>
                </a:gridCol>
                <a:gridCol w="1637930">
                  <a:extLst>
                    <a:ext uri="{9D8B030D-6E8A-4147-A177-3AD203B41FA5}">
                      <a16:colId xmlns:a16="http://schemas.microsoft.com/office/drawing/2014/main" val="20002"/>
                    </a:ext>
                  </a:extLst>
                </a:gridCol>
                <a:gridCol w="1637930">
                  <a:extLst>
                    <a:ext uri="{9D8B030D-6E8A-4147-A177-3AD203B41FA5}">
                      <a16:colId xmlns:a16="http://schemas.microsoft.com/office/drawing/2014/main" val="20003"/>
                    </a:ext>
                  </a:extLst>
                </a:gridCol>
                <a:gridCol w="1637930">
                  <a:extLst>
                    <a:ext uri="{9D8B030D-6E8A-4147-A177-3AD203B41FA5}">
                      <a16:colId xmlns:a16="http://schemas.microsoft.com/office/drawing/2014/main" val="20004"/>
                    </a:ext>
                  </a:extLst>
                </a:gridCol>
              </a:tblGrid>
              <a:tr h="693482">
                <a:tc>
                  <a:txBody>
                    <a:bodyPr/>
                    <a:lstStyle/>
                    <a:p>
                      <a:pPr algn="l" fontAlgn="t"/>
                      <a:r>
                        <a:rPr lang="sk-SK" sz="1800" b="0" i="0" u="none" strike="noStrike" dirty="0">
                          <a:solidFill>
                            <a:srgbClr val="000000"/>
                          </a:solidFill>
                          <a:effectLst/>
                          <a:latin typeface="Arial" charset="0"/>
                        </a:rPr>
                        <a:t> </a:t>
                      </a:r>
                    </a:p>
                  </a:txBody>
                  <a:tcPr marL="12700" marR="12700" marT="12700" marB="0"/>
                </a:tc>
                <a:tc>
                  <a:txBody>
                    <a:bodyPr/>
                    <a:lstStyle/>
                    <a:p>
                      <a:pPr algn="ctr" rtl="0" fontAlgn="ctr"/>
                      <a:r>
                        <a:rPr lang="en-US" sz="1800" b="1" i="0" u="none" strike="noStrike" dirty="0">
                          <a:solidFill>
                            <a:srgbClr val="FFFFFF"/>
                          </a:solidFill>
                          <a:effectLst/>
                          <a:latin typeface="Arial" charset="0"/>
                        </a:rPr>
                        <a:t>Math</a:t>
                      </a:r>
                    </a:p>
                  </a:txBody>
                  <a:tcPr marL="12700" marR="12700" marT="12700" marB="0" anchor="ctr"/>
                </a:tc>
                <a:tc>
                  <a:txBody>
                    <a:bodyPr/>
                    <a:lstStyle/>
                    <a:p>
                      <a:pPr algn="ctr" rtl="0" fontAlgn="ctr"/>
                      <a:r>
                        <a:rPr lang="en-US" sz="1800" b="1" i="0" u="none" strike="noStrike">
                          <a:solidFill>
                            <a:srgbClr val="FFFFFF"/>
                          </a:solidFill>
                          <a:effectLst/>
                          <a:latin typeface="Arial" charset="0"/>
                        </a:rPr>
                        <a:t>RLA</a:t>
                      </a:r>
                    </a:p>
                  </a:txBody>
                  <a:tcPr marL="12700" marR="12700" marT="12700" marB="0" anchor="ctr"/>
                </a:tc>
                <a:tc>
                  <a:txBody>
                    <a:bodyPr/>
                    <a:lstStyle/>
                    <a:p>
                      <a:pPr algn="ctr" rtl="0" fontAlgn="ctr"/>
                      <a:r>
                        <a:rPr lang="en-US" sz="1800" b="1" i="0" u="none" strike="noStrike">
                          <a:solidFill>
                            <a:srgbClr val="FFFFFF"/>
                          </a:solidFill>
                          <a:effectLst/>
                          <a:latin typeface="Arial" charset="0"/>
                        </a:rPr>
                        <a:t>Science</a:t>
                      </a:r>
                    </a:p>
                  </a:txBody>
                  <a:tcPr marL="12700" marR="12700" marT="12700" marB="0" anchor="ctr"/>
                </a:tc>
                <a:tc>
                  <a:txBody>
                    <a:bodyPr/>
                    <a:lstStyle/>
                    <a:p>
                      <a:pPr algn="ctr" rtl="0" fontAlgn="ctr"/>
                      <a:r>
                        <a:rPr lang="en-US" sz="1800" b="1" i="0" u="none" strike="noStrike">
                          <a:solidFill>
                            <a:srgbClr val="FFFFFF"/>
                          </a:solidFill>
                          <a:effectLst/>
                          <a:latin typeface="Arial" charset="0"/>
                        </a:rPr>
                        <a:t>Social Studies</a:t>
                      </a:r>
                    </a:p>
                  </a:txBody>
                  <a:tcPr marL="12700" marR="12700" marT="12700" marB="0" anchor="ctr"/>
                </a:tc>
                <a:extLst>
                  <a:ext uri="{0D108BD9-81ED-4DB2-BD59-A6C34878D82A}">
                    <a16:rowId xmlns:a16="http://schemas.microsoft.com/office/drawing/2014/main" val="10000"/>
                  </a:ext>
                </a:extLst>
              </a:tr>
              <a:tr h="458138">
                <a:tc>
                  <a:txBody>
                    <a:bodyPr/>
                    <a:lstStyle/>
                    <a:p>
                      <a:pPr algn="l" rtl="0" fontAlgn="ctr"/>
                      <a:r>
                        <a:rPr lang="en-US" sz="1800" b="0" i="0" u="none" strike="noStrike">
                          <a:solidFill>
                            <a:srgbClr val="000000"/>
                          </a:solidFill>
                          <a:effectLst/>
                          <a:latin typeface="Arial" charset="0"/>
                        </a:rPr>
                        <a:t>Passed</a:t>
                      </a:r>
                    </a:p>
                  </a:txBody>
                  <a:tcPr marL="76200" marR="12700" marT="12700" marB="0" anchor="ctr"/>
                </a:tc>
                <a:tc rowSpan="2">
                  <a:txBody>
                    <a:bodyPr/>
                    <a:lstStyle/>
                    <a:p>
                      <a:pPr algn="ctr" rtl="0" fontAlgn="ctr"/>
                      <a:r>
                        <a:rPr lang="is-IS" sz="1800" b="0" i="0" u="none" strike="noStrike" dirty="0">
                          <a:solidFill>
                            <a:srgbClr val="0084A9"/>
                          </a:solidFill>
                          <a:effectLst/>
                          <a:latin typeface="Arial" charset="0"/>
                        </a:rPr>
                        <a:t>90%</a:t>
                      </a:r>
                    </a:p>
                  </a:txBody>
                  <a:tcPr marL="12700" marR="12700" marT="12700" marB="0" anchor="ctr"/>
                </a:tc>
                <a:tc rowSpan="2">
                  <a:txBody>
                    <a:bodyPr/>
                    <a:lstStyle/>
                    <a:p>
                      <a:pPr algn="ctr" rtl="0" fontAlgn="ctr"/>
                      <a:r>
                        <a:rPr lang="pt-BR" sz="1800" b="0" i="0" u="none" strike="noStrike" dirty="0">
                          <a:solidFill>
                            <a:srgbClr val="0084A9"/>
                          </a:solidFill>
                          <a:effectLst/>
                          <a:latin typeface="Arial" charset="0"/>
                        </a:rPr>
                        <a:t>94%</a:t>
                      </a:r>
                    </a:p>
                  </a:txBody>
                  <a:tcPr marL="12700" marR="12700" marT="12700" marB="0" anchor="ctr"/>
                </a:tc>
                <a:tc rowSpan="2">
                  <a:txBody>
                    <a:bodyPr/>
                    <a:lstStyle/>
                    <a:p>
                      <a:pPr algn="ctr" rtl="0" fontAlgn="ctr"/>
                      <a:r>
                        <a:rPr lang="pt-BR" sz="1800" b="0" i="0" u="none" strike="noStrike" dirty="0">
                          <a:solidFill>
                            <a:srgbClr val="0084A9"/>
                          </a:solidFill>
                          <a:effectLst/>
                          <a:latin typeface="Arial" charset="0"/>
                        </a:rPr>
                        <a:t>96%</a:t>
                      </a:r>
                    </a:p>
                  </a:txBody>
                  <a:tcPr marL="12700" marR="12700" marT="12700" marB="0" anchor="ctr"/>
                </a:tc>
                <a:tc rowSpan="2">
                  <a:txBody>
                    <a:bodyPr/>
                    <a:lstStyle/>
                    <a:p>
                      <a:pPr algn="ctr" rtl="0" fontAlgn="ctr"/>
                      <a:r>
                        <a:rPr lang="it-IT" sz="1800" b="0" i="0" u="none" strike="noStrike" dirty="0">
                          <a:solidFill>
                            <a:srgbClr val="0084A9"/>
                          </a:solidFill>
                          <a:effectLst/>
                          <a:latin typeface="Arial" charset="0"/>
                        </a:rPr>
                        <a:t>95%</a:t>
                      </a:r>
                    </a:p>
                  </a:txBody>
                  <a:tcPr marL="12700" marR="12700" marT="12700" marB="0" anchor="ctr"/>
                </a:tc>
                <a:extLst>
                  <a:ext uri="{0D108BD9-81ED-4DB2-BD59-A6C34878D82A}">
                    <a16:rowId xmlns:a16="http://schemas.microsoft.com/office/drawing/2014/main" val="10001"/>
                  </a:ext>
                </a:extLst>
              </a:tr>
              <a:tr h="458138">
                <a:tc>
                  <a:txBody>
                    <a:bodyPr/>
                    <a:lstStyle/>
                    <a:p>
                      <a:pPr algn="l" rtl="0" fontAlgn="ctr"/>
                      <a:r>
                        <a:rPr lang="en-US" sz="1200" b="0" i="0" u="none" strike="noStrike" dirty="0">
                          <a:solidFill>
                            <a:srgbClr val="000000"/>
                          </a:solidFill>
                          <a:effectLst/>
                          <a:latin typeface="Arial" charset="0"/>
                        </a:rPr>
                        <a:t>(145 or higher) </a:t>
                      </a:r>
                    </a:p>
                  </a:txBody>
                  <a:tcPr marL="76200" marR="12700" marT="1270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693482">
                <a:tc>
                  <a:txBody>
                    <a:bodyPr/>
                    <a:lstStyle/>
                    <a:p>
                      <a:pPr algn="l" rtl="0" fontAlgn="ctr"/>
                      <a:r>
                        <a:rPr lang="en-US" sz="1800" b="0" i="0" u="none" strike="noStrike">
                          <a:solidFill>
                            <a:srgbClr val="000000"/>
                          </a:solidFill>
                          <a:effectLst/>
                          <a:latin typeface="Arial" charset="0"/>
                        </a:rPr>
                        <a:t>College Ready </a:t>
                      </a:r>
                    </a:p>
                  </a:txBody>
                  <a:tcPr marL="76200" marR="12700" marT="12700" marB="0" anchor="ctr"/>
                </a:tc>
                <a:tc rowSpan="2">
                  <a:txBody>
                    <a:bodyPr/>
                    <a:lstStyle/>
                    <a:p>
                      <a:pPr algn="ctr" rtl="0" fontAlgn="ctr"/>
                      <a:r>
                        <a:rPr lang="pt-BR" sz="1800" b="0" i="0" u="none" strike="noStrike" dirty="0">
                          <a:solidFill>
                            <a:srgbClr val="0084A9"/>
                          </a:solidFill>
                          <a:effectLst/>
                          <a:latin typeface="Arial" charset="0"/>
                        </a:rPr>
                        <a:t>11%</a:t>
                      </a:r>
                    </a:p>
                  </a:txBody>
                  <a:tcPr marL="12700" marR="12700" marT="12700" marB="0" anchor="ctr"/>
                </a:tc>
                <a:tc rowSpan="2">
                  <a:txBody>
                    <a:bodyPr/>
                    <a:lstStyle/>
                    <a:p>
                      <a:pPr algn="ctr" rtl="0" fontAlgn="ctr"/>
                      <a:r>
                        <a:rPr lang="pt-BR" sz="1800" b="0" i="0" u="none" strike="noStrike" dirty="0">
                          <a:solidFill>
                            <a:srgbClr val="0084A9"/>
                          </a:solidFill>
                          <a:effectLst/>
                          <a:latin typeface="Arial" charset="0"/>
                        </a:rPr>
                        <a:t>22%</a:t>
                      </a:r>
                    </a:p>
                  </a:txBody>
                  <a:tcPr marL="12700" marR="12700" marT="12700" marB="0" anchor="ctr"/>
                </a:tc>
                <a:tc rowSpan="2">
                  <a:txBody>
                    <a:bodyPr/>
                    <a:lstStyle/>
                    <a:p>
                      <a:pPr algn="ctr" rtl="0" fontAlgn="ctr"/>
                      <a:r>
                        <a:rPr lang="is-IS" sz="1800" b="0" i="0" u="none" strike="noStrike" dirty="0">
                          <a:solidFill>
                            <a:srgbClr val="0084A9"/>
                          </a:solidFill>
                          <a:effectLst/>
                          <a:latin typeface="Arial" charset="0"/>
                        </a:rPr>
                        <a:t>21%</a:t>
                      </a:r>
                    </a:p>
                  </a:txBody>
                  <a:tcPr marL="12700" marR="12700" marT="12700" marB="0" anchor="ctr"/>
                </a:tc>
                <a:tc rowSpan="2">
                  <a:txBody>
                    <a:bodyPr/>
                    <a:lstStyle/>
                    <a:p>
                      <a:pPr algn="ctr" rtl="0" fontAlgn="ctr"/>
                      <a:r>
                        <a:rPr lang="it-IT" sz="1800" b="0" i="0" u="none" strike="noStrike" dirty="0">
                          <a:solidFill>
                            <a:srgbClr val="0084A9"/>
                          </a:solidFill>
                          <a:effectLst/>
                          <a:latin typeface="Arial" charset="0"/>
                        </a:rPr>
                        <a:t>23%</a:t>
                      </a:r>
                    </a:p>
                  </a:txBody>
                  <a:tcPr marL="12700" marR="12700" marT="12700" marB="0" anchor="ctr"/>
                </a:tc>
                <a:extLst>
                  <a:ext uri="{0D108BD9-81ED-4DB2-BD59-A6C34878D82A}">
                    <a16:rowId xmlns:a16="http://schemas.microsoft.com/office/drawing/2014/main" val="10003"/>
                  </a:ext>
                </a:extLst>
              </a:tr>
              <a:tr h="458138">
                <a:tc>
                  <a:txBody>
                    <a:bodyPr/>
                    <a:lstStyle/>
                    <a:p>
                      <a:pPr algn="l" rtl="0" fontAlgn="ctr"/>
                      <a:r>
                        <a:rPr lang="en-US" sz="1200" b="0" i="0" u="none" strike="noStrike" dirty="0">
                          <a:solidFill>
                            <a:srgbClr val="000000"/>
                          </a:solidFill>
                          <a:effectLst/>
                          <a:latin typeface="Arial" charset="0"/>
                        </a:rPr>
                        <a:t>(165 or higher)</a:t>
                      </a:r>
                    </a:p>
                  </a:txBody>
                  <a:tcPr marL="76200" marR="12700" marT="1270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032379">
                <a:tc>
                  <a:txBody>
                    <a:bodyPr/>
                    <a:lstStyle/>
                    <a:p>
                      <a:pPr algn="l" rtl="0" fontAlgn="ctr"/>
                      <a:r>
                        <a:rPr lang="en-US" sz="1800" b="0" i="0" u="none" strike="noStrike" dirty="0">
                          <a:solidFill>
                            <a:srgbClr val="000000"/>
                          </a:solidFill>
                          <a:effectLst/>
                          <a:latin typeface="Arial" charset="0"/>
                        </a:rPr>
                        <a:t>College Ready+</a:t>
                      </a:r>
                      <a:br>
                        <a:rPr lang="en-US" sz="1800" b="0" i="0" u="none" strike="noStrike" dirty="0">
                          <a:solidFill>
                            <a:srgbClr val="000000"/>
                          </a:solidFill>
                          <a:effectLst/>
                          <a:latin typeface="Arial" charset="0"/>
                        </a:rPr>
                      </a:br>
                      <a:r>
                        <a:rPr lang="en-US" sz="1800" b="0" i="0" u="none" strike="noStrike" dirty="0">
                          <a:solidFill>
                            <a:srgbClr val="000000"/>
                          </a:solidFill>
                          <a:effectLst/>
                          <a:latin typeface="Arial" charset="0"/>
                        </a:rPr>
                        <a:t>Credit </a:t>
                      </a:r>
                    </a:p>
                  </a:txBody>
                  <a:tcPr marL="76200" marR="12700" marT="12700" marB="0" anchor="ctr"/>
                </a:tc>
                <a:tc rowSpan="2">
                  <a:txBody>
                    <a:bodyPr/>
                    <a:lstStyle/>
                    <a:p>
                      <a:pPr algn="ctr" rtl="0" fontAlgn="ctr"/>
                      <a:r>
                        <a:rPr lang="is-IS" sz="1800" b="0" i="0" u="none" strike="noStrike" dirty="0">
                          <a:solidFill>
                            <a:srgbClr val="0084A9"/>
                          </a:solidFill>
                          <a:effectLst/>
                          <a:latin typeface="Arial" charset="0"/>
                        </a:rPr>
                        <a:t>3%</a:t>
                      </a:r>
                    </a:p>
                  </a:txBody>
                  <a:tcPr marL="12700" marR="12700" marT="12700" marB="0" anchor="ctr"/>
                </a:tc>
                <a:tc rowSpan="2">
                  <a:txBody>
                    <a:bodyPr/>
                    <a:lstStyle/>
                    <a:p>
                      <a:pPr algn="ctr" rtl="0" fontAlgn="ctr"/>
                      <a:r>
                        <a:rPr lang="is-IS" sz="1800" b="0" i="0" u="none" strike="noStrike" dirty="0">
                          <a:solidFill>
                            <a:srgbClr val="0084A9"/>
                          </a:solidFill>
                          <a:effectLst/>
                          <a:latin typeface="Arial" charset="0"/>
                        </a:rPr>
                        <a:t>4%</a:t>
                      </a:r>
                    </a:p>
                  </a:txBody>
                  <a:tcPr marL="12700" marR="12700" marT="12700" marB="0" anchor="ctr"/>
                </a:tc>
                <a:tc rowSpan="2">
                  <a:txBody>
                    <a:bodyPr/>
                    <a:lstStyle/>
                    <a:p>
                      <a:pPr algn="ctr" rtl="0" fontAlgn="ctr"/>
                      <a:r>
                        <a:rPr lang="is-IS" sz="1800" b="0" i="0" u="none" strike="noStrike" dirty="0">
                          <a:solidFill>
                            <a:srgbClr val="0084A9"/>
                          </a:solidFill>
                          <a:effectLst/>
                          <a:latin typeface="Arial" charset="0"/>
                        </a:rPr>
                        <a:t>3%</a:t>
                      </a:r>
                    </a:p>
                  </a:txBody>
                  <a:tcPr marL="12700" marR="12700" marT="12700" marB="0" anchor="ctr"/>
                </a:tc>
                <a:tc rowSpan="2">
                  <a:txBody>
                    <a:bodyPr/>
                    <a:lstStyle/>
                    <a:p>
                      <a:pPr algn="ctr" rtl="0" fontAlgn="ctr"/>
                      <a:r>
                        <a:rPr lang="pt-BR" sz="1800" b="0" i="0" u="none" strike="noStrike" dirty="0">
                          <a:solidFill>
                            <a:srgbClr val="0084A9"/>
                          </a:solidFill>
                          <a:effectLst/>
                          <a:latin typeface="Arial" charset="0"/>
                        </a:rPr>
                        <a:t>6%</a:t>
                      </a:r>
                    </a:p>
                  </a:txBody>
                  <a:tcPr marL="12700" marR="12700" marT="12700" marB="0" anchor="ctr"/>
                </a:tc>
                <a:extLst>
                  <a:ext uri="{0D108BD9-81ED-4DB2-BD59-A6C34878D82A}">
                    <a16:rowId xmlns:a16="http://schemas.microsoft.com/office/drawing/2014/main" val="10005"/>
                  </a:ext>
                </a:extLst>
              </a:tr>
              <a:tr h="458138">
                <a:tc>
                  <a:txBody>
                    <a:bodyPr/>
                    <a:lstStyle/>
                    <a:p>
                      <a:pPr algn="l" rtl="0" fontAlgn="ctr"/>
                      <a:r>
                        <a:rPr lang="en-US" sz="1200" b="0" i="0" u="none" strike="noStrike" dirty="0">
                          <a:solidFill>
                            <a:srgbClr val="000000"/>
                          </a:solidFill>
                          <a:effectLst/>
                          <a:latin typeface="Arial" charset="0"/>
                        </a:rPr>
                        <a:t>(175 or higher) </a:t>
                      </a:r>
                    </a:p>
                  </a:txBody>
                  <a:tcPr marL="76200" marR="12700" marT="1270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496868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6004B8-EC84-7A4B-BF5A-D351F667454A}"/>
              </a:ext>
            </a:extLst>
          </p:cNvPr>
          <p:cNvSpPr>
            <a:spLocks noGrp="1"/>
          </p:cNvSpPr>
          <p:nvPr>
            <p:ph sz="quarter" idx="14"/>
          </p:nvPr>
        </p:nvSpPr>
        <p:spPr/>
        <p:txBody>
          <a:bodyPr>
            <a:normAutofit fontScale="25000" lnSpcReduction="20000"/>
          </a:bodyPr>
          <a:lstStyle/>
          <a:p>
            <a:endParaRPr lang="en-US" dirty="0"/>
          </a:p>
        </p:txBody>
      </p:sp>
      <p:sp>
        <p:nvSpPr>
          <p:cNvPr id="5" name="Content Placeholder 4">
            <a:extLst>
              <a:ext uri="{FF2B5EF4-FFF2-40B4-BE49-F238E27FC236}">
                <a16:creationId xmlns:a16="http://schemas.microsoft.com/office/drawing/2014/main" id="{34336660-8389-FC40-9654-F332BF833102}"/>
              </a:ext>
            </a:extLst>
          </p:cNvPr>
          <p:cNvSpPr>
            <a:spLocks noGrp="1"/>
          </p:cNvSpPr>
          <p:nvPr>
            <p:ph sz="quarter" idx="15"/>
          </p:nvPr>
        </p:nvSpPr>
        <p:spPr/>
        <p:txBody>
          <a:bodyPr>
            <a:normAutofit fontScale="25000" lnSpcReduction="20000"/>
          </a:bodyPr>
          <a:lstStyle/>
          <a:p>
            <a:endParaRPr lang="en-US"/>
          </a:p>
        </p:txBody>
      </p:sp>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p:txBody>
          <a:bodyPr/>
          <a:lstStyle/>
          <a:p>
            <a:pPr marL="0" indent="0">
              <a:buNone/>
            </a:pPr>
            <a:r>
              <a:rPr lang="en-US" sz="2400" b="1" u="sng" dirty="0"/>
              <a:t>ACT</a:t>
            </a:r>
          </a:p>
          <a:p>
            <a:pPr marL="0" indent="0">
              <a:buNone/>
            </a:pPr>
            <a:r>
              <a:rPr lang="en-US" sz="2000" dirty="0"/>
              <a:t>GED</a:t>
            </a:r>
            <a:r>
              <a:rPr lang="en-US" sz="2000" baseline="30000" dirty="0"/>
              <a:t>®</a:t>
            </a:r>
            <a:r>
              <a:rPr lang="en-US" sz="2000" dirty="0"/>
              <a:t> College Ready (165)</a:t>
            </a:r>
          </a:p>
          <a:p>
            <a:pPr lvl="1"/>
            <a:r>
              <a:rPr lang="en-US" sz="2000" dirty="0"/>
              <a:t>ACT Math – 28</a:t>
            </a:r>
          </a:p>
          <a:p>
            <a:pPr lvl="1"/>
            <a:r>
              <a:rPr lang="en-US" sz="2000" dirty="0"/>
              <a:t>ACT Reading – 29 </a:t>
            </a:r>
          </a:p>
          <a:p>
            <a:pPr marL="0" indent="0">
              <a:buNone/>
            </a:pPr>
            <a:r>
              <a:rPr lang="en-US" sz="2000" dirty="0"/>
              <a:t>GED</a:t>
            </a:r>
            <a:r>
              <a:rPr lang="en-US" sz="2000" baseline="30000" dirty="0"/>
              <a:t>®</a:t>
            </a:r>
            <a:r>
              <a:rPr lang="en-US" sz="2000" dirty="0"/>
              <a:t> </a:t>
            </a:r>
            <a:r>
              <a:rPr lang="en-US" sz="2000" dirty="0" err="1"/>
              <a:t>CR+Credit</a:t>
            </a:r>
            <a:r>
              <a:rPr lang="en-US" sz="2000" dirty="0"/>
              <a:t> (175)</a:t>
            </a:r>
          </a:p>
          <a:p>
            <a:pPr lvl="1"/>
            <a:r>
              <a:rPr lang="en-US" sz="2000" dirty="0"/>
              <a:t>ACT Math – 30</a:t>
            </a:r>
          </a:p>
          <a:p>
            <a:pPr lvl="1"/>
            <a:r>
              <a:rPr lang="en-US" sz="2000" dirty="0"/>
              <a:t>ACT Reading – 31</a:t>
            </a:r>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a:xfrm>
            <a:off x="301086" y="525108"/>
            <a:ext cx="8276990" cy="1165587"/>
          </a:xfrm>
        </p:spPr>
        <p:txBody>
          <a:bodyPr>
            <a:normAutofit/>
          </a:bodyPr>
          <a:lstStyle/>
          <a:p>
            <a:r>
              <a:rPr lang="en-US" dirty="0"/>
              <a:t>GED</a:t>
            </a:r>
            <a:r>
              <a:rPr lang="en-US" baseline="30000" dirty="0"/>
              <a:t>®</a:t>
            </a:r>
            <a:r>
              <a:rPr lang="en-US" dirty="0"/>
              <a:t> score crosswalk to SAT and ACT</a:t>
            </a:r>
            <a:endParaRPr lang="en-US" b="1" dirty="0"/>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ormAutofit/>
          </a:bodyPr>
          <a:lstStyle/>
          <a:p>
            <a:pPr marL="0" indent="0">
              <a:buNone/>
            </a:pPr>
            <a:r>
              <a:rPr lang="en-US" sz="2400" b="1" u="sng" dirty="0"/>
              <a:t>SAT</a:t>
            </a:r>
          </a:p>
          <a:p>
            <a:pPr marL="0" indent="0">
              <a:buNone/>
            </a:pPr>
            <a:r>
              <a:rPr lang="en-US" sz="2000" dirty="0"/>
              <a:t>GED</a:t>
            </a:r>
            <a:r>
              <a:rPr lang="en-US" sz="2000" baseline="30000" dirty="0"/>
              <a:t>®</a:t>
            </a:r>
            <a:r>
              <a:rPr lang="en-US" sz="2000" dirty="0"/>
              <a:t> College Ready (165)</a:t>
            </a:r>
          </a:p>
          <a:p>
            <a:pPr lvl="1"/>
            <a:r>
              <a:rPr lang="en-US" sz="2000" dirty="0"/>
              <a:t>SAT Math – 620</a:t>
            </a:r>
          </a:p>
          <a:p>
            <a:pPr lvl="1"/>
            <a:r>
              <a:rPr lang="en-US" sz="2000" dirty="0"/>
              <a:t>SAT Reading – 633 </a:t>
            </a:r>
          </a:p>
          <a:p>
            <a:pPr marL="0" indent="0">
              <a:buNone/>
            </a:pPr>
            <a:r>
              <a:rPr lang="en-US" sz="2000" dirty="0"/>
              <a:t>GED</a:t>
            </a:r>
            <a:r>
              <a:rPr lang="en-US" sz="2000" baseline="30000" dirty="0"/>
              <a:t>®</a:t>
            </a:r>
            <a:r>
              <a:rPr lang="en-US" sz="2000" dirty="0"/>
              <a:t> </a:t>
            </a:r>
            <a:r>
              <a:rPr lang="en-US" sz="2000" dirty="0" err="1"/>
              <a:t>CR+Credit</a:t>
            </a:r>
            <a:r>
              <a:rPr lang="en-US" sz="2000" dirty="0"/>
              <a:t> (175)</a:t>
            </a:r>
          </a:p>
          <a:p>
            <a:pPr lvl="1"/>
            <a:r>
              <a:rPr lang="en-US" sz="2000" dirty="0"/>
              <a:t>SAT Math – 657</a:t>
            </a:r>
          </a:p>
          <a:p>
            <a:pPr lvl="1"/>
            <a:r>
              <a:rPr lang="en-US" sz="2000" dirty="0"/>
              <a:t>SAT Reading – 671 </a:t>
            </a: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116</a:t>
            </a:fld>
            <a:endParaRPr lang="en-US"/>
          </a:p>
        </p:txBody>
      </p:sp>
    </p:spTree>
    <p:extLst>
      <p:ext uri="{BB962C8B-B14F-4D97-AF65-F5344CB8AC3E}">
        <p14:creationId xmlns:p14="http://schemas.microsoft.com/office/powerpoint/2010/main" val="180370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4640-E05B-483A-B4D0-E9577F09C770}"/>
              </a:ext>
            </a:extLst>
          </p:cNvPr>
          <p:cNvSpPr>
            <a:spLocks noGrp="1"/>
          </p:cNvSpPr>
          <p:nvPr>
            <p:ph type="title"/>
          </p:nvPr>
        </p:nvSpPr>
        <p:spPr/>
        <p:txBody>
          <a:bodyPr/>
          <a:lstStyle/>
          <a:p>
            <a:r>
              <a:rPr lang="en-US" sz="3200" b="1" dirty="0">
                <a:solidFill>
                  <a:srgbClr val="0080A8"/>
                </a:solidFill>
                <a:latin typeface="+mj-lt"/>
              </a:rPr>
              <a:t>About GED</a:t>
            </a:r>
            <a:r>
              <a:rPr lang="en-US" sz="3200" b="1" baseline="30000" dirty="0">
                <a:solidFill>
                  <a:srgbClr val="0080A8"/>
                </a:solidFill>
                <a:latin typeface="+mj-lt"/>
              </a:rPr>
              <a:t>®</a:t>
            </a:r>
            <a:r>
              <a:rPr lang="en-US" sz="3200" b="1" dirty="0">
                <a:solidFill>
                  <a:srgbClr val="0080A8"/>
                </a:solidFill>
                <a:latin typeface="+mj-lt"/>
              </a:rPr>
              <a:t> College Ready (CR) and GED</a:t>
            </a:r>
            <a:r>
              <a:rPr lang="en-US" sz="3200" b="1" baseline="30000" dirty="0">
                <a:solidFill>
                  <a:srgbClr val="0080A8"/>
                </a:solidFill>
                <a:latin typeface="+mj-lt"/>
              </a:rPr>
              <a:t>®</a:t>
            </a:r>
            <a:r>
              <a:rPr lang="en-US" sz="3200" b="1" dirty="0">
                <a:solidFill>
                  <a:srgbClr val="0080A8"/>
                </a:solidFill>
                <a:latin typeface="+mj-lt"/>
              </a:rPr>
              <a:t> College Ready + Credit (CR+)</a:t>
            </a:r>
            <a:br>
              <a:rPr lang="en-US" dirty="0"/>
            </a:br>
            <a:endParaRPr lang="en-US" dirty="0"/>
          </a:p>
        </p:txBody>
      </p:sp>
      <p:sp>
        <p:nvSpPr>
          <p:cNvPr id="3" name="Text Placeholder 2">
            <a:extLst>
              <a:ext uri="{FF2B5EF4-FFF2-40B4-BE49-F238E27FC236}">
                <a16:creationId xmlns:a16="http://schemas.microsoft.com/office/drawing/2014/main" id="{8EDE4BF3-7D33-4FE4-8F44-5E736A208B10}"/>
              </a:ext>
            </a:extLst>
          </p:cNvPr>
          <p:cNvSpPr>
            <a:spLocks noGrp="1"/>
          </p:cNvSpPr>
          <p:nvPr>
            <p:ph type="body" idx="1"/>
          </p:nvPr>
        </p:nvSpPr>
        <p:spPr/>
        <p:txBody>
          <a:bodyPr/>
          <a:lstStyle/>
          <a:p>
            <a:pPr marL="71438" indent="0">
              <a:buNone/>
            </a:pPr>
            <a:r>
              <a:rPr lang="en-US" dirty="0" err="1"/>
              <a:t>GED</a:t>
            </a:r>
            <a:r>
              <a:rPr lang="en-US" baseline="30000" dirty="0" err="1"/>
              <a:t>®</a:t>
            </a:r>
            <a:r>
              <a:rPr lang="en-US" dirty="0" err="1"/>
              <a:t>College</a:t>
            </a:r>
            <a:r>
              <a:rPr lang="en-US" dirty="0"/>
              <a:t> Ready (CR) &amp; GED</a:t>
            </a:r>
            <a:r>
              <a:rPr lang="en-US" baseline="30000" dirty="0"/>
              <a:t>®</a:t>
            </a:r>
            <a:r>
              <a:rPr lang="en-US" dirty="0"/>
              <a:t> College Ready + Credit (CR+) score levels were created in 2016 in order to help move students more quickly into and through college certificate and degree programs. </a:t>
            </a:r>
          </a:p>
          <a:p>
            <a:endParaRPr lang="en-US" sz="1000" dirty="0"/>
          </a:p>
          <a:p>
            <a:pPr marL="71438" indent="0">
              <a:buNone/>
            </a:pPr>
            <a:r>
              <a:rPr lang="en-US" dirty="0"/>
              <a:t>Based on recommendations from the ACE Credit</a:t>
            </a:r>
            <a:r>
              <a:rPr lang="en-US" baseline="30000" dirty="0"/>
              <a:t>®</a:t>
            </a:r>
            <a:r>
              <a:rPr lang="en-US" dirty="0"/>
              <a:t> program-the same program that backs CLEP and Advanced Placement (AP) </a:t>
            </a:r>
          </a:p>
          <a:p>
            <a:r>
              <a:rPr lang="en-US" dirty="0"/>
              <a:t>Students scoring at the </a:t>
            </a:r>
            <a:r>
              <a:rPr lang="en-US" dirty="0" err="1"/>
              <a:t>GED</a:t>
            </a:r>
            <a:r>
              <a:rPr lang="en-US" baseline="30000" dirty="0" err="1"/>
              <a:t>®</a:t>
            </a:r>
            <a:r>
              <a:rPr lang="en-US" dirty="0" err="1"/>
              <a:t>College</a:t>
            </a:r>
            <a:r>
              <a:rPr lang="en-US" dirty="0"/>
              <a:t> Ready (CR) levels have demonstrated readiness to enter credit-bearing classes</a:t>
            </a:r>
          </a:p>
          <a:p>
            <a:endParaRPr lang="en-US" sz="1000" dirty="0"/>
          </a:p>
          <a:p>
            <a:r>
              <a:rPr lang="en-US" dirty="0"/>
              <a:t>Students scoring at GED</a:t>
            </a:r>
            <a:r>
              <a:rPr lang="en-US" baseline="30000" dirty="0"/>
              <a:t>®</a:t>
            </a:r>
            <a:r>
              <a:rPr lang="en-US" dirty="0"/>
              <a:t> College Ready + Credit (CR+) have demonstrated college-level skills and knowledge.</a:t>
            </a:r>
          </a:p>
          <a:p>
            <a:endParaRPr lang="en-US" dirty="0"/>
          </a:p>
        </p:txBody>
      </p:sp>
      <p:sp>
        <p:nvSpPr>
          <p:cNvPr id="4" name="Slide Number Placeholder 3">
            <a:extLst>
              <a:ext uri="{FF2B5EF4-FFF2-40B4-BE49-F238E27FC236}">
                <a16:creationId xmlns:a16="http://schemas.microsoft.com/office/drawing/2014/main" id="{C9B9E498-A63F-46CB-B302-CD4CC3814D9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117</a:t>
            </a:fld>
            <a:endParaRPr lang="en-US"/>
          </a:p>
        </p:txBody>
      </p:sp>
    </p:spTree>
    <p:extLst>
      <p:ext uri="{BB962C8B-B14F-4D97-AF65-F5344CB8AC3E}">
        <p14:creationId xmlns:p14="http://schemas.microsoft.com/office/powerpoint/2010/main" val="40803764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3"/>
          <p:cNvSpPr txBox="1">
            <a:spLocks noGrp="1"/>
          </p:cNvSpPr>
          <p:nvPr>
            <p:ph type="title"/>
          </p:nvPr>
        </p:nvSpPr>
        <p:spPr>
          <a:xfrm>
            <a:off x="457200" y="492125"/>
            <a:ext cx="8382000" cy="798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80"/>
              <a:buFont typeface="Rockwell"/>
              <a:buNone/>
            </a:pPr>
            <a:r>
              <a:rPr lang="en-US" sz="2880"/>
              <a:t>American Council on Education (ACE) Recommendations for the GED</a:t>
            </a:r>
            <a:r>
              <a:rPr lang="en-US" sz="2880" baseline="30000"/>
              <a:t>®</a:t>
            </a:r>
            <a:r>
              <a:rPr lang="en-US" sz="2880"/>
              <a:t> Test</a:t>
            </a:r>
            <a:endParaRPr/>
          </a:p>
        </p:txBody>
      </p:sp>
      <p:grpSp>
        <p:nvGrpSpPr>
          <p:cNvPr id="516" name="Google Shape;516;p63"/>
          <p:cNvGrpSpPr/>
          <p:nvPr/>
        </p:nvGrpSpPr>
        <p:grpSpPr>
          <a:xfrm>
            <a:off x="457200" y="1400175"/>
            <a:ext cx="8382143" cy="4789500"/>
            <a:chOff x="0" y="0"/>
            <a:chExt cx="8382143" cy="4789500"/>
          </a:xfrm>
        </p:grpSpPr>
        <p:sp>
          <p:nvSpPr>
            <p:cNvPr id="517" name="Google Shape;517;p63"/>
            <p:cNvSpPr/>
            <p:nvPr/>
          </p:nvSpPr>
          <p:spPr>
            <a:xfrm>
              <a:off x="0" y="0"/>
              <a:ext cx="4789500" cy="4789500"/>
            </a:xfrm>
            <a:prstGeom prst="pie">
              <a:avLst>
                <a:gd name="adj1" fmla="val 5400000"/>
                <a:gd name="adj2" fmla="val 16200000"/>
              </a:avLst>
            </a:prstGeom>
            <a:gradFill>
              <a:gsLst>
                <a:gs pos="0">
                  <a:srgbClr val="4791B4"/>
                </a:gs>
                <a:gs pos="50000">
                  <a:srgbClr val="0087B1"/>
                </a:gs>
                <a:gs pos="100000">
                  <a:srgbClr val="007BA3"/>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63"/>
            <p:cNvSpPr/>
            <p:nvPr/>
          </p:nvSpPr>
          <p:spPr>
            <a:xfrm>
              <a:off x="2394743" y="0"/>
              <a:ext cx="5987400" cy="4789500"/>
            </a:xfrm>
            <a:prstGeom prst="rect">
              <a:avLst/>
            </a:prstGeom>
            <a:solidFill>
              <a:schemeClr val="lt1">
                <a:alpha val="89800"/>
              </a:schemeClr>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63"/>
            <p:cNvSpPr txBox="1"/>
            <p:nvPr/>
          </p:nvSpPr>
          <p:spPr>
            <a:xfrm>
              <a:off x="2394743" y="0"/>
              <a:ext cx="2993700" cy="2274900"/>
            </a:xfrm>
            <a:prstGeom prst="rect">
              <a:avLst/>
            </a:prstGeom>
            <a:noFill/>
            <a:ln>
              <a:noFill/>
            </a:ln>
          </p:spPr>
          <p:txBody>
            <a:bodyPr spcFirstLastPara="1" wrap="square" lIns="106675" tIns="106675" rIns="106675" bIns="106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GED</a:t>
              </a:r>
              <a:r>
                <a:rPr kumimoji="0" lang="en-US" sz="2800" b="0" i="0" u="none" strike="noStrike" kern="0" cap="none" spc="0" normalizeH="0" baseline="30000" noProof="0">
                  <a:ln>
                    <a:noFill/>
                  </a:ln>
                  <a:solidFill>
                    <a:srgbClr val="000000"/>
                  </a:solidFill>
                  <a:effectLst/>
                  <a:uLnTx/>
                  <a:uFillTx/>
                  <a:latin typeface="Calibri"/>
                  <a:ea typeface="Calibri"/>
                  <a:cs typeface="Calibri"/>
                  <a:sym typeface="Calibri"/>
                </a:rPr>
                <a:t>®</a:t>
              </a: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 </a:t>
              </a:r>
              <a:b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College Ready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63"/>
            <p:cNvSpPr/>
            <p:nvPr/>
          </p:nvSpPr>
          <p:spPr>
            <a:xfrm>
              <a:off x="1257240" y="2275006"/>
              <a:ext cx="2274900" cy="2274900"/>
            </a:xfrm>
            <a:prstGeom prst="pie">
              <a:avLst>
                <a:gd name="adj1" fmla="val 5400000"/>
                <a:gd name="adj2" fmla="val 16200000"/>
              </a:avLst>
            </a:prstGeom>
            <a:gradFill>
              <a:gsLst>
                <a:gs pos="0">
                  <a:srgbClr val="4791B4"/>
                </a:gs>
                <a:gs pos="50000">
                  <a:srgbClr val="0087B1"/>
                </a:gs>
                <a:gs pos="100000">
                  <a:srgbClr val="007BA3"/>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63"/>
            <p:cNvSpPr/>
            <p:nvPr/>
          </p:nvSpPr>
          <p:spPr>
            <a:xfrm>
              <a:off x="2394743" y="2275006"/>
              <a:ext cx="5987400" cy="2274900"/>
            </a:xfrm>
            <a:prstGeom prst="rect">
              <a:avLst/>
            </a:prstGeom>
            <a:solidFill>
              <a:schemeClr val="lt1">
                <a:alpha val="89800"/>
              </a:schemeClr>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63"/>
            <p:cNvSpPr txBox="1"/>
            <p:nvPr/>
          </p:nvSpPr>
          <p:spPr>
            <a:xfrm>
              <a:off x="2394743" y="2275006"/>
              <a:ext cx="2993700" cy="2274900"/>
            </a:xfrm>
            <a:prstGeom prst="rect">
              <a:avLst/>
            </a:prstGeom>
            <a:noFill/>
            <a:ln>
              <a:noFill/>
            </a:ln>
          </p:spPr>
          <p:txBody>
            <a:bodyPr spcFirstLastPara="1" wrap="square" lIns="106675" tIns="106675" rIns="106675" bIns="106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GED</a:t>
              </a:r>
              <a:r>
                <a:rPr kumimoji="0" lang="en-US" sz="2800" b="0" i="0" u="none" strike="noStrike" kern="0" cap="none" spc="0" normalizeH="0" baseline="30000" noProof="0">
                  <a:ln>
                    <a:noFill/>
                  </a:ln>
                  <a:solidFill>
                    <a:srgbClr val="000000"/>
                  </a:solidFill>
                  <a:effectLst/>
                  <a:uLnTx/>
                  <a:uFillTx/>
                  <a:latin typeface="Calibri"/>
                  <a:ea typeface="Calibri"/>
                  <a:cs typeface="Calibri"/>
                  <a:sym typeface="Calibri"/>
                </a:rPr>
                <a:t>®</a:t>
              </a: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 </a:t>
              </a:r>
              <a:b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College Ready+Credit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63"/>
            <p:cNvSpPr/>
            <p:nvPr/>
          </p:nvSpPr>
          <p:spPr>
            <a:xfrm>
              <a:off x="5388371" y="0"/>
              <a:ext cx="2993700" cy="2274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63"/>
            <p:cNvSpPr txBox="1"/>
            <p:nvPr/>
          </p:nvSpPr>
          <p:spPr>
            <a:xfrm>
              <a:off x="5388371" y="0"/>
              <a:ext cx="2993700" cy="2274900"/>
            </a:xfrm>
            <a:prstGeom prst="rect">
              <a:avLst/>
            </a:prstGeom>
            <a:noFill/>
            <a:ln>
              <a:noFill/>
            </a:ln>
          </p:spPr>
          <p:txBody>
            <a:bodyPr spcFirstLastPara="1" wrap="square" lIns="60950" tIns="60950" rIns="60950" bIns="60950" anchor="ctr"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Score of 165 - 174 on any content test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1" indent="-171450" algn="l" defTabSz="914400" rtl="0" eaLnBrk="1" fontAlgn="auto" latinLnBrk="0" hangingPunct="1">
                <a:lnSpc>
                  <a:spcPct val="90000"/>
                </a:lnSpc>
                <a:spcBef>
                  <a:spcPts val="24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Waived from developmental education in that content requirements/courses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1" indent="-171450" algn="l" defTabSz="914400" rtl="0" eaLnBrk="1" fontAlgn="auto" latinLnBrk="0" hangingPunct="1">
                <a:lnSpc>
                  <a:spcPct val="90000"/>
                </a:lnSpc>
                <a:spcBef>
                  <a:spcPts val="24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Waived from placement testing, 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1" indent="-171450" algn="l" defTabSz="914400" rtl="0" eaLnBrk="1" fontAlgn="auto" latinLnBrk="0" hangingPunct="1">
                <a:lnSpc>
                  <a:spcPct val="90000"/>
                </a:lnSpc>
                <a:spcBef>
                  <a:spcPts val="24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Placed directly in credit-bearing courses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63"/>
            <p:cNvSpPr/>
            <p:nvPr/>
          </p:nvSpPr>
          <p:spPr>
            <a:xfrm>
              <a:off x="5388371" y="2275006"/>
              <a:ext cx="2993700" cy="2274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63"/>
            <p:cNvSpPr txBox="1"/>
            <p:nvPr/>
          </p:nvSpPr>
          <p:spPr>
            <a:xfrm>
              <a:off x="5388371" y="2275006"/>
              <a:ext cx="2993700" cy="2274900"/>
            </a:xfrm>
            <a:prstGeom prst="rect">
              <a:avLst/>
            </a:prstGeom>
            <a:noFill/>
            <a:ln>
              <a:noFill/>
            </a:ln>
          </p:spPr>
          <p:txBody>
            <a:bodyPr spcFirstLastPara="1" wrap="square" lIns="60950" tIns="60950" rIns="60950" bIns="60950" anchor="ctr"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Score of 175 – 200 on any content test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1" indent="-171450" algn="l" defTabSz="914400" rtl="0" eaLnBrk="1" fontAlgn="auto" latinLnBrk="0" hangingPunct="1">
                <a:lnSpc>
                  <a:spcPct val="90000"/>
                </a:lnSpc>
                <a:spcBef>
                  <a:spcPts val="24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Same as CR recommendations, plus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1" indent="-171450" algn="l" defTabSz="914400" rtl="0" eaLnBrk="1" fontAlgn="auto" latinLnBrk="0" hangingPunct="1">
                <a:lnSpc>
                  <a:spcPct val="90000"/>
                </a:lnSpc>
                <a:spcBef>
                  <a:spcPts val="240"/>
                </a:spcBef>
                <a:spcAft>
                  <a:spcPts val="0"/>
                </a:spcAft>
                <a:buClr>
                  <a:srgbClr val="000000"/>
                </a:buClr>
                <a:buSzPts val="1600"/>
                <a:buFont typeface="Calibri"/>
                <a:buChar char="•"/>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Up to 10 semester hours of college credit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7" name="Google Shape;527;p63"/>
          <p:cNvSpPr txBox="1">
            <a:spLocks noGrp="1"/>
          </p:cNvSpPr>
          <p:nvPr>
            <p:ph type="sldNum" idx="4294967295"/>
          </p:nvPr>
        </p:nvSpPr>
        <p:spPr>
          <a:xfrm>
            <a:off x="457200" y="6299200"/>
            <a:ext cx="458700" cy="3222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AEABAB"/>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118</a:t>
            </a:fld>
            <a:endParaRPr kumimoji="0" sz="900" b="0" i="0" u="none" strike="noStrike" kern="0" cap="none" spc="0" normalizeH="0" baseline="0" noProof="0">
              <a:ln>
                <a:noFill/>
              </a:ln>
              <a:solidFill>
                <a:srgbClr val="AEABAB"/>
              </a:solidFill>
              <a:effectLst/>
              <a:uLnTx/>
              <a:uFillTx/>
              <a:latin typeface="Arial"/>
              <a:cs typeface="Arial"/>
              <a:sym typeface="Arial"/>
            </a:endParaRPr>
          </a:p>
        </p:txBody>
      </p:sp>
    </p:spTree>
    <p:extLst>
      <p:ext uri="{BB962C8B-B14F-4D97-AF65-F5344CB8AC3E}">
        <p14:creationId xmlns:p14="http://schemas.microsoft.com/office/powerpoint/2010/main" val="69760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2"/>
          <p:cNvSpPr txBox="1">
            <a:spLocks noGrp="1"/>
          </p:cNvSpPr>
          <p:nvPr>
            <p:ph type="title"/>
          </p:nvPr>
        </p:nvSpPr>
        <p:spPr>
          <a:xfrm>
            <a:off x="1805651" y="525108"/>
            <a:ext cx="7252500" cy="1165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Rockwell"/>
              <a:buNone/>
            </a:pPr>
            <a:r>
              <a:rPr lang="en-US" sz="3200"/>
              <a:t>Many colleges have already adopted the ACE</a:t>
            </a:r>
            <a:r>
              <a:rPr lang="en-US" sz="3200" baseline="30000"/>
              <a:t>®</a:t>
            </a:r>
            <a:r>
              <a:rPr lang="en-US" sz="3200"/>
              <a:t> Credit Recommendations</a:t>
            </a:r>
            <a:endParaRPr/>
          </a:p>
        </p:txBody>
      </p:sp>
      <p:sp>
        <p:nvSpPr>
          <p:cNvPr id="611" name="Google Shape;611;p72"/>
          <p:cNvSpPr txBox="1">
            <a:spLocks noGrp="1"/>
          </p:cNvSpPr>
          <p:nvPr>
            <p:ph type="body" idx="1"/>
          </p:nvPr>
        </p:nvSpPr>
        <p:spPr>
          <a:xfrm>
            <a:off x="457200" y="1632857"/>
            <a:ext cx="8455200" cy="4493400"/>
          </a:xfrm>
          <a:prstGeom prst="rect">
            <a:avLst/>
          </a:prstGeom>
          <a:noFill/>
          <a:ln>
            <a:noFill/>
          </a:ln>
        </p:spPr>
        <p:txBody>
          <a:bodyPr spcFirstLastPara="1" wrap="square" lIns="91425" tIns="45700" rIns="91425" bIns="45700" anchor="t" anchorCtr="0">
            <a:noAutofit/>
          </a:bodyPr>
          <a:lstStyle/>
          <a:p>
            <a:pPr marL="171442" lvl="0" indent="-171442" algn="l" rtl="0">
              <a:lnSpc>
                <a:spcPct val="100000"/>
              </a:lnSpc>
              <a:spcBef>
                <a:spcPts val="0"/>
              </a:spcBef>
              <a:spcAft>
                <a:spcPts val="0"/>
              </a:spcAft>
              <a:buSzPts val="2420"/>
              <a:buChar char="•"/>
            </a:pPr>
            <a:r>
              <a:rPr lang="en-US" dirty="0"/>
              <a:t>Approximately 225 colleges across the U.S. have implemented one, or both, of the recommendations (CR and/or </a:t>
            </a:r>
            <a:r>
              <a:rPr lang="en-US" dirty="0" err="1"/>
              <a:t>CR+credit</a:t>
            </a:r>
            <a:r>
              <a:rPr lang="en-US" dirty="0"/>
              <a:t>)</a:t>
            </a:r>
            <a:endParaRPr dirty="0"/>
          </a:p>
          <a:p>
            <a:pPr marL="514324" lvl="1" indent="-171441" algn="l" rtl="0">
              <a:lnSpc>
                <a:spcPct val="100000"/>
              </a:lnSpc>
              <a:spcBef>
                <a:spcPts val="975"/>
              </a:spcBef>
              <a:spcAft>
                <a:spcPts val="0"/>
              </a:spcAft>
              <a:buSzPts val="2090"/>
              <a:buChar char="•"/>
            </a:pPr>
            <a:r>
              <a:rPr lang="en-US" dirty="0"/>
              <a:t>Colorado Community College System (both recommendations)</a:t>
            </a:r>
            <a:endParaRPr dirty="0"/>
          </a:p>
          <a:p>
            <a:pPr marL="514324" lvl="1" indent="-171441" algn="l" rtl="0">
              <a:lnSpc>
                <a:spcPct val="100000"/>
              </a:lnSpc>
              <a:spcBef>
                <a:spcPts val="375"/>
              </a:spcBef>
              <a:spcAft>
                <a:spcPts val="0"/>
              </a:spcAft>
              <a:buSzPts val="2090"/>
              <a:buChar char="•"/>
            </a:pPr>
            <a:r>
              <a:rPr lang="en-US" dirty="0"/>
              <a:t>Connecticut Public College System</a:t>
            </a:r>
            <a:endParaRPr dirty="0"/>
          </a:p>
          <a:p>
            <a:pPr marL="514324" lvl="1" indent="-171441" algn="l" rtl="0">
              <a:lnSpc>
                <a:spcPct val="100000"/>
              </a:lnSpc>
              <a:spcBef>
                <a:spcPts val="375"/>
              </a:spcBef>
              <a:spcAft>
                <a:spcPts val="0"/>
              </a:spcAft>
              <a:buSzPts val="2090"/>
              <a:buChar char="•"/>
            </a:pPr>
            <a:r>
              <a:rPr lang="en-US" dirty="0"/>
              <a:t>Georgia Technical College System </a:t>
            </a:r>
            <a:endParaRPr dirty="0"/>
          </a:p>
          <a:p>
            <a:pPr marL="514324" lvl="1" indent="-171441" algn="l" rtl="0">
              <a:lnSpc>
                <a:spcPct val="100000"/>
              </a:lnSpc>
              <a:spcBef>
                <a:spcPts val="375"/>
              </a:spcBef>
              <a:spcAft>
                <a:spcPts val="0"/>
              </a:spcAft>
              <a:buSzPts val="2090"/>
              <a:buChar char="•"/>
            </a:pPr>
            <a:r>
              <a:rPr lang="en-US" dirty="0"/>
              <a:t>Illinois Community College System</a:t>
            </a:r>
            <a:endParaRPr dirty="0"/>
          </a:p>
          <a:p>
            <a:pPr marL="514324" lvl="1" indent="-171441" algn="l" rtl="0">
              <a:lnSpc>
                <a:spcPct val="100000"/>
              </a:lnSpc>
              <a:spcBef>
                <a:spcPts val="375"/>
              </a:spcBef>
              <a:spcAft>
                <a:spcPts val="0"/>
              </a:spcAft>
              <a:buSzPts val="2090"/>
              <a:buChar char="•"/>
            </a:pPr>
            <a:r>
              <a:rPr lang="en-US" dirty="0"/>
              <a:t>Kansas Board of Regents (4-year colleges)</a:t>
            </a:r>
            <a:endParaRPr dirty="0"/>
          </a:p>
          <a:p>
            <a:pPr marL="514324" lvl="1" indent="-171441" algn="l" rtl="0">
              <a:lnSpc>
                <a:spcPct val="100000"/>
              </a:lnSpc>
              <a:spcBef>
                <a:spcPts val="375"/>
              </a:spcBef>
              <a:spcAft>
                <a:spcPts val="0"/>
              </a:spcAft>
              <a:buSzPts val="2090"/>
              <a:buChar char="•"/>
            </a:pPr>
            <a:r>
              <a:rPr lang="en-US" dirty="0"/>
              <a:t>Kentucky Community College System</a:t>
            </a:r>
            <a:endParaRPr dirty="0"/>
          </a:p>
          <a:p>
            <a:pPr marL="514324" lvl="1" indent="-171441" algn="l" rtl="0">
              <a:lnSpc>
                <a:spcPct val="100000"/>
              </a:lnSpc>
              <a:spcBef>
                <a:spcPts val="375"/>
              </a:spcBef>
              <a:spcAft>
                <a:spcPts val="0"/>
              </a:spcAft>
              <a:buSzPts val="2090"/>
              <a:buChar char="•"/>
            </a:pPr>
            <a:r>
              <a:rPr lang="en-US" dirty="0"/>
              <a:t>Ohio Community College System</a:t>
            </a:r>
            <a:endParaRPr dirty="0"/>
          </a:p>
          <a:p>
            <a:pPr marL="514324" lvl="1" indent="-171441" algn="l" rtl="0">
              <a:lnSpc>
                <a:spcPct val="100000"/>
              </a:lnSpc>
              <a:spcBef>
                <a:spcPts val="375"/>
              </a:spcBef>
              <a:spcAft>
                <a:spcPts val="0"/>
              </a:spcAft>
              <a:buSzPts val="2090"/>
              <a:buChar char="•"/>
            </a:pPr>
            <a:r>
              <a:rPr lang="en-US" dirty="0"/>
              <a:t>Virginia Community College System</a:t>
            </a:r>
            <a:endParaRPr dirty="0"/>
          </a:p>
          <a:p>
            <a:pPr marL="171442" lvl="0" indent="-171442" algn="l" rtl="0">
              <a:lnSpc>
                <a:spcPct val="100000"/>
              </a:lnSpc>
              <a:spcBef>
                <a:spcPts val="750"/>
              </a:spcBef>
              <a:spcAft>
                <a:spcPts val="0"/>
              </a:spcAft>
              <a:buSzPts val="2420"/>
              <a:buChar char="•"/>
            </a:pPr>
            <a:r>
              <a:rPr lang="en-US" dirty="0"/>
              <a:t>Additional Colleges in AL, AZ, KS, MA, MO, NJ, NM, OR, PA, RI, WA </a:t>
            </a:r>
            <a:endParaRPr dirty="0"/>
          </a:p>
        </p:txBody>
      </p:sp>
      <p:sp>
        <p:nvSpPr>
          <p:cNvPr id="612" name="Google Shape;612;p72"/>
          <p:cNvSpPr txBox="1">
            <a:spLocks noGrp="1"/>
          </p:cNvSpPr>
          <p:nvPr>
            <p:ph type="sldNum" idx="4294967295"/>
          </p:nvPr>
        </p:nvSpPr>
        <p:spPr>
          <a:xfrm>
            <a:off x="457200" y="6299200"/>
            <a:ext cx="458700" cy="3222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AEABAB"/>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119</a:t>
            </a:fld>
            <a:endParaRPr kumimoji="0" sz="900" b="0" i="0" u="none" strike="noStrike" kern="0" cap="none" spc="0" normalizeH="0" baseline="0" noProof="0">
              <a:ln>
                <a:noFill/>
              </a:ln>
              <a:solidFill>
                <a:srgbClr val="AEABAB"/>
              </a:solidFill>
              <a:effectLst/>
              <a:uLnTx/>
              <a:uFillTx/>
              <a:latin typeface="Arial"/>
              <a:cs typeface="Arial"/>
              <a:sym typeface="Arial"/>
            </a:endParaRPr>
          </a:p>
        </p:txBody>
      </p:sp>
      <p:pic>
        <p:nvPicPr>
          <p:cNvPr id="613" name="Google Shape;613;p72"/>
          <p:cNvPicPr preferRelativeResize="0"/>
          <p:nvPr/>
        </p:nvPicPr>
        <p:blipFill rotWithShape="1">
          <a:blip r:embed="rId3">
            <a:alphaModFix/>
          </a:blip>
          <a:srcRect/>
          <a:stretch/>
        </p:blipFill>
        <p:spPr>
          <a:xfrm>
            <a:off x="232598" y="575207"/>
            <a:ext cx="1366779" cy="971132"/>
          </a:xfrm>
          <a:prstGeom prst="rect">
            <a:avLst/>
          </a:prstGeom>
          <a:noFill/>
          <a:ln>
            <a:noFill/>
          </a:ln>
        </p:spPr>
      </p:pic>
    </p:spTree>
    <p:extLst>
      <p:ext uri="{BB962C8B-B14F-4D97-AF65-F5344CB8AC3E}">
        <p14:creationId xmlns:p14="http://schemas.microsoft.com/office/powerpoint/2010/main" val="904128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2" name="Picture 1">
            <a:extLst>
              <a:ext uri="{FF2B5EF4-FFF2-40B4-BE49-F238E27FC236}">
                <a16:creationId xmlns:a16="http://schemas.microsoft.com/office/drawing/2014/main" id="{19AF0FDF-0661-4DF0-8F76-50697E2D1872}"/>
              </a:ext>
            </a:extLst>
          </p:cNvPr>
          <p:cNvPicPr>
            <a:picLocks noChangeAspect="1"/>
          </p:cNvPicPr>
          <p:nvPr/>
        </p:nvPicPr>
        <p:blipFill>
          <a:blip r:embed="rId3"/>
          <a:stretch>
            <a:fillRect/>
          </a:stretch>
        </p:blipFill>
        <p:spPr>
          <a:xfrm>
            <a:off x="38100" y="266700"/>
            <a:ext cx="9105900" cy="6591300"/>
          </a:xfrm>
          <a:prstGeom prst="rect">
            <a:avLst/>
          </a:prstGeom>
        </p:spPr>
      </p:pic>
    </p:spTree>
    <p:extLst>
      <p:ext uri="{BB962C8B-B14F-4D97-AF65-F5344CB8AC3E}">
        <p14:creationId xmlns:p14="http://schemas.microsoft.com/office/powerpoint/2010/main" val="21587539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5802-575A-4021-A132-E25A1EF46D02}"/>
              </a:ext>
            </a:extLst>
          </p:cNvPr>
          <p:cNvSpPr>
            <a:spLocks noGrp="1"/>
          </p:cNvSpPr>
          <p:nvPr>
            <p:ph type="title"/>
          </p:nvPr>
        </p:nvSpPr>
        <p:spPr/>
        <p:txBody>
          <a:bodyPr/>
          <a:lstStyle/>
          <a:p>
            <a:r>
              <a:rPr lang="en-US" sz="3200" b="1" dirty="0">
                <a:solidFill>
                  <a:srgbClr val="0080A8"/>
                </a:solidFill>
                <a:latin typeface="+mj-lt"/>
              </a:rPr>
              <a:t>We need your help!</a:t>
            </a:r>
          </a:p>
        </p:txBody>
      </p:sp>
      <p:sp>
        <p:nvSpPr>
          <p:cNvPr id="3" name="Text Placeholder 2">
            <a:extLst>
              <a:ext uri="{FF2B5EF4-FFF2-40B4-BE49-F238E27FC236}">
                <a16:creationId xmlns:a16="http://schemas.microsoft.com/office/drawing/2014/main" id="{2281B74D-AEF0-45CB-ABF8-D6AFE784E1F0}"/>
              </a:ext>
            </a:extLst>
          </p:cNvPr>
          <p:cNvSpPr>
            <a:spLocks noGrp="1"/>
          </p:cNvSpPr>
          <p:nvPr>
            <p:ph type="body" idx="1"/>
          </p:nvPr>
        </p:nvSpPr>
        <p:spPr>
          <a:xfrm>
            <a:off x="301083" y="1093695"/>
            <a:ext cx="8513956" cy="4780242"/>
          </a:xfrm>
        </p:spPr>
        <p:txBody>
          <a:bodyPr/>
          <a:lstStyle/>
          <a:p>
            <a:r>
              <a:rPr lang="en-US" sz="2800" dirty="0"/>
              <a:t>Over 225 Colleges in the US have already accepted the College Ready and/or the College Ready + Credit recommendations</a:t>
            </a:r>
          </a:p>
          <a:p>
            <a:r>
              <a:rPr lang="en-US" sz="2800" dirty="0"/>
              <a:t>Will yours be next? </a:t>
            </a:r>
          </a:p>
          <a:p>
            <a:pPr lvl="1"/>
            <a:r>
              <a:rPr lang="en-US" sz="2400" dirty="0"/>
              <a:t>Please help increase awareness on your campus that the American Council on Education’s College Credit Recommendation Service (CREDIT</a:t>
            </a:r>
            <a:r>
              <a:rPr lang="en-US" sz="2400" baseline="30000" dirty="0"/>
              <a:t>®</a:t>
            </a:r>
            <a:r>
              <a:rPr lang="en-US" sz="2400" dirty="0"/>
              <a:t>) has approved the College Ready + Credit scores for awarding credit (the same approval as CLEP and AP)</a:t>
            </a:r>
          </a:p>
          <a:p>
            <a:pPr lvl="1"/>
            <a:r>
              <a:rPr lang="en-US" sz="2400" dirty="0"/>
              <a:t>And the College Ready scores can allow test-takers to bypass another entrance exam (like Accuplacer, etc.)</a:t>
            </a:r>
          </a:p>
          <a:p>
            <a:r>
              <a:rPr lang="en-US" sz="2700" dirty="0"/>
              <a:t>I’m available – please let me know how I can help!</a:t>
            </a:r>
          </a:p>
          <a:p>
            <a:pPr lvl="1"/>
            <a:endParaRPr lang="en-US" b="1" dirty="0"/>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901C427-E3D1-4191-85B1-AA044703B1C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120</a:t>
            </a:fld>
            <a:endParaRPr lang="en-US"/>
          </a:p>
        </p:txBody>
      </p:sp>
      <p:sp>
        <p:nvSpPr>
          <p:cNvPr id="5" name="Rectangle 4">
            <a:extLst>
              <a:ext uri="{FF2B5EF4-FFF2-40B4-BE49-F238E27FC236}">
                <a16:creationId xmlns:a16="http://schemas.microsoft.com/office/drawing/2014/main" id="{9FAC84BA-4894-4F3F-9661-6482F4FB144D}"/>
              </a:ext>
            </a:extLst>
          </p:cNvPr>
          <p:cNvSpPr/>
          <p:nvPr/>
        </p:nvSpPr>
        <p:spPr>
          <a:xfrm>
            <a:off x="4454820" y="327511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8263843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2"/>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121</a:t>
            </a:fld>
            <a:endParaRPr sz="900">
              <a:solidFill>
                <a:srgbClr val="AEABAB"/>
              </a:solidFill>
              <a:latin typeface="Arial"/>
              <a:ea typeface="Arial"/>
              <a:cs typeface="Arial"/>
              <a:sym typeface="Arial"/>
            </a:endParaRPr>
          </a:p>
        </p:txBody>
      </p:sp>
      <p:pic>
        <p:nvPicPr>
          <p:cNvPr id="754" name="Google Shape;754;p102" descr="https://www.invigorlaw.com/wp-content/uploads/2011/11/iVLG-Q-and-A-subscription-service.jpg"/>
          <p:cNvPicPr preferRelativeResize="0"/>
          <p:nvPr/>
        </p:nvPicPr>
        <p:blipFill rotWithShape="1">
          <a:blip r:embed="rId3">
            <a:alphaModFix/>
          </a:blip>
          <a:srcRect/>
          <a:stretch/>
        </p:blipFill>
        <p:spPr>
          <a:xfrm>
            <a:off x="1008102" y="1095789"/>
            <a:ext cx="6386611" cy="4789958"/>
          </a:xfrm>
          <a:prstGeom prst="rect">
            <a:avLst/>
          </a:prstGeom>
          <a:noFill/>
          <a:ln>
            <a:noFill/>
          </a:ln>
        </p:spPr>
      </p:pic>
    </p:spTree>
    <p:extLst>
      <p:ext uri="{BB962C8B-B14F-4D97-AF65-F5344CB8AC3E}">
        <p14:creationId xmlns:p14="http://schemas.microsoft.com/office/powerpoint/2010/main" val="30431000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48"/>
          <p:cNvSpPr txBox="1">
            <a:spLocks noGrp="1"/>
          </p:cNvSpPr>
          <p:nvPr>
            <p:ph type="subTitle" idx="1"/>
          </p:nvPr>
        </p:nvSpPr>
        <p:spPr>
          <a:xfrm>
            <a:off x="1736124" y="2093044"/>
            <a:ext cx="5951938" cy="2671912"/>
          </a:xfrm>
          <a:prstGeom prst="rect">
            <a:avLst/>
          </a:prstGeom>
          <a:solidFill>
            <a:schemeClr val="accent6"/>
          </a:solidFill>
          <a:ln>
            <a:noFill/>
          </a:ln>
        </p:spPr>
        <p:txBody>
          <a:bodyPr spcFirstLastPara="1" wrap="square" lIns="182875" tIns="91425" rIns="182875" bIns="91425" anchor="ctr" anchorCtr="0">
            <a:noAutofit/>
          </a:bodyPr>
          <a:lstStyle/>
          <a:p>
            <a:pPr marL="0" marR="0" lvl="0" indent="0" algn="ctr" rtl="0">
              <a:lnSpc>
                <a:spcPct val="90000"/>
              </a:lnSpc>
              <a:spcBef>
                <a:spcPts val="0"/>
              </a:spcBef>
              <a:spcAft>
                <a:spcPts val="0"/>
              </a:spcAft>
              <a:buClr>
                <a:srgbClr val="AEABAB"/>
              </a:buClr>
              <a:buSzPts val="1485"/>
              <a:buFont typeface="Arial"/>
              <a:buNone/>
            </a:pPr>
            <a:r>
              <a:rPr lang="en-US" sz="1800" b="0" i="0" u="none" strike="noStrike" cap="none" dirty="0">
                <a:solidFill>
                  <a:schemeClr val="lt1"/>
                </a:solidFill>
                <a:latin typeface="Arial"/>
                <a:ea typeface="Arial"/>
                <a:cs typeface="Arial"/>
                <a:sym typeface="Arial"/>
              </a:rPr>
              <a:t>Liz </a:t>
            </a:r>
            <a:r>
              <a:rPr lang="en-US" sz="1800" b="0" i="0" u="none" strike="noStrike" cap="none" dirty="0" err="1">
                <a:solidFill>
                  <a:schemeClr val="lt1"/>
                </a:solidFill>
                <a:latin typeface="Arial"/>
                <a:ea typeface="Arial"/>
                <a:cs typeface="Arial"/>
                <a:sym typeface="Arial"/>
              </a:rPr>
              <a:t>Lanphear</a:t>
            </a:r>
            <a:endParaRPr sz="1800" dirty="0"/>
          </a:p>
          <a:p>
            <a:pPr marL="0" marR="0" lvl="0" indent="0" algn="ctr" rtl="0">
              <a:lnSpc>
                <a:spcPct val="90000"/>
              </a:lnSpc>
              <a:spcBef>
                <a:spcPts val="563"/>
              </a:spcBef>
              <a:spcAft>
                <a:spcPts val="0"/>
              </a:spcAft>
              <a:buClr>
                <a:srgbClr val="AEABAB"/>
              </a:buClr>
              <a:buSzPts val="1485"/>
              <a:buFont typeface="Arial"/>
              <a:buNone/>
            </a:pPr>
            <a:r>
              <a:rPr lang="en-US" sz="1800" b="0" i="0" u="none" strike="noStrike" cap="none" dirty="0">
                <a:solidFill>
                  <a:schemeClr val="lt1"/>
                </a:solidFill>
                <a:latin typeface="Arial"/>
                <a:ea typeface="Arial"/>
                <a:cs typeface="Arial"/>
                <a:sym typeface="Arial"/>
              </a:rPr>
              <a:t>State Relationship Manager (SRM)</a:t>
            </a:r>
          </a:p>
          <a:p>
            <a:pPr marL="0" marR="0" lvl="0" indent="0" algn="ctr" rtl="0">
              <a:lnSpc>
                <a:spcPct val="90000"/>
              </a:lnSpc>
              <a:spcBef>
                <a:spcPts val="563"/>
              </a:spcBef>
              <a:spcAft>
                <a:spcPts val="0"/>
              </a:spcAft>
              <a:buClr>
                <a:srgbClr val="AEABAB"/>
              </a:buClr>
              <a:buSzPts val="1485"/>
              <a:buFont typeface="Arial"/>
              <a:buNone/>
            </a:pPr>
            <a:r>
              <a:rPr lang="en-US" dirty="0"/>
              <a:t>GED Testing Service</a:t>
            </a:r>
          </a:p>
          <a:p>
            <a:pPr marL="0" marR="0" lvl="0" indent="0" algn="ctr" rtl="0">
              <a:lnSpc>
                <a:spcPct val="90000"/>
              </a:lnSpc>
              <a:spcBef>
                <a:spcPts val="563"/>
              </a:spcBef>
              <a:spcAft>
                <a:spcPts val="0"/>
              </a:spcAft>
              <a:buClr>
                <a:srgbClr val="AEABAB"/>
              </a:buClr>
              <a:buSzPts val="1485"/>
              <a:buFont typeface="Arial"/>
              <a:buNone/>
            </a:pPr>
            <a:r>
              <a:rPr lang="en-US" dirty="0">
                <a:hlinkClick r:id="rId3"/>
              </a:rPr>
              <a:t>Elizabeth.Lanphear@GED.com</a:t>
            </a:r>
            <a:endParaRPr lang="en-US" dirty="0"/>
          </a:p>
          <a:p>
            <a:pPr marL="0" marR="0" lvl="0" indent="0" algn="ctr" rtl="0">
              <a:lnSpc>
                <a:spcPct val="90000"/>
              </a:lnSpc>
              <a:spcBef>
                <a:spcPts val="563"/>
              </a:spcBef>
              <a:spcAft>
                <a:spcPts val="0"/>
              </a:spcAft>
              <a:buClr>
                <a:srgbClr val="AEABAB"/>
              </a:buClr>
              <a:buSzPts val="1485"/>
              <a:buFont typeface="Arial"/>
              <a:buNone/>
            </a:pPr>
            <a:r>
              <a:rPr lang="en-US" dirty="0"/>
              <a:t>913-283-0121</a:t>
            </a:r>
          </a:p>
          <a:p>
            <a:pPr marL="0" marR="0" lvl="0" indent="0" algn="ctr" rtl="0">
              <a:lnSpc>
                <a:spcPct val="90000"/>
              </a:lnSpc>
              <a:spcBef>
                <a:spcPts val="563"/>
              </a:spcBef>
              <a:spcAft>
                <a:spcPts val="0"/>
              </a:spcAft>
              <a:buClr>
                <a:srgbClr val="AEABAB"/>
              </a:buClr>
              <a:buSzPts val="1485"/>
              <a:buFont typeface="Arial"/>
              <a:buNone/>
            </a:pPr>
            <a:r>
              <a:rPr lang="en-US" sz="1800" dirty="0"/>
              <a:t> </a:t>
            </a:r>
            <a:endParaRPr sz="1800" dirty="0"/>
          </a:p>
          <a:p>
            <a:pPr marL="0" lvl="0" indent="0"/>
            <a:endParaRPr sz="1800" dirty="0"/>
          </a:p>
        </p:txBody>
      </p:sp>
      <p:sp>
        <p:nvSpPr>
          <p:cNvPr id="1079" name="Google Shape;1079;p148"/>
          <p:cNvSpPr txBox="1">
            <a:spLocks noGrp="1"/>
          </p:cNvSpPr>
          <p:nvPr>
            <p:ph type="body" idx="2"/>
          </p:nvPr>
        </p:nvSpPr>
        <p:spPr>
          <a:xfrm>
            <a:off x="581796" y="629166"/>
            <a:ext cx="8159700" cy="6984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rgbClr val="AEABAB"/>
              </a:buClr>
              <a:buSzPts val="4290"/>
              <a:buFont typeface="Arial"/>
              <a:buNone/>
            </a:pPr>
            <a:r>
              <a:rPr lang="en-US" sz="3900" b="1" i="0" u="none" strike="noStrike" cap="none" dirty="0">
                <a:solidFill>
                  <a:schemeClr val="lt1"/>
                </a:solidFill>
                <a:latin typeface="Rockwell"/>
                <a:ea typeface="Rockwell"/>
                <a:cs typeface="Rockwell"/>
                <a:sym typeface="Rockwell"/>
              </a:rPr>
              <a:t>Thank you!</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3" name="Title 1">
            <a:extLst>
              <a:ext uri="{FF2B5EF4-FFF2-40B4-BE49-F238E27FC236}">
                <a16:creationId xmlns:a16="http://schemas.microsoft.com/office/drawing/2014/main" id="{05FD170A-F3DC-4937-B8A4-AFFFAE3C4395}"/>
              </a:ext>
            </a:extLst>
          </p:cNvPr>
          <p:cNvSpPr>
            <a:spLocks noGrp="1"/>
          </p:cNvSpPr>
          <p:nvPr>
            <p:ph type="title"/>
          </p:nvPr>
        </p:nvSpPr>
        <p:spPr>
          <a:xfrm>
            <a:off x="311031" y="560966"/>
            <a:ext cx="8513956" cy="1165587"/>
          </a:xfrm>
        </p:spPr>
        <p:txBody>
          <a:bodyPr/>
          <a:lstStyle/>
          <a:p>
            <a:r>
              <a:rPr lang="en-US" sz="4000" b="1" dirty="0">
                <a:solidFill>
                  <a:srgbClr val="0086B0"/>
                </a:solidFill>
                <a:latin typeface="Arial" panose="020B0604020202020204" pitchFamily="34" charset="0"/>
                <a:cs typeface="Arial" panose="020B0604020202020204" pitchFamily="34" charset="0"/>
                <a:sym typeface="Arial"/>
              </a:rPr>
              <a:t>Choose the Enrollment Status from the drop down menu</a:t>
            </a:r>
          </a:p>
        </p:txBody>
      </p:sp>
      <p:pic>
        <p:nvPicPr>
          <p:cNvPr id="4" name="Picture 3">
            <a:extLst>
              <a:ext uri="{FF2B5EF4-FFF2-40B4-BE49-F238E27FC236}">
                <a16:creationId xmlns:a16="http://schemas.microsoft.com/office/drawing/2014/main" id="{DE920673-A875-4572-BCD3-EC9A269308B4}"/>
              </a:ext>
            </a:extLst>
          </p:cNvPr>
          <p:cNvPicPr>
            <a:picLocks noChangeAspect="1"/>
          </p:cNvPicPr>
          <p:nvPr/>
        </p:nvPicPr>
        <p:blipFill>
          <a:blip r:embed="rId3"/>
          <a:stretch>
            <a:fillRect/>
          </a:stretch>
        </p:blipFill>
        <p:spPr>
          <a:xfrm>
            <a:off x="0" y="2243517"/>
            <a:ext cx="9144000" cy="2370966"/>
          </a:xfrm>
          <a:prstGeom prst="rect">
            <a:avLst/>
          </a:prstGeom>
        </p:spPr>
      </p:pic>
      <p:sp>
        <p:nvSpPr>
          <p:cNvPr id="5" name="Oval 4">
            <a:extLst>
              <a:ext uri="{FF2B5EF4-FFF2-40B4-BE49-F238E27FC236}">
                <a16:creationId xmlns:a16="http://schemas.microsoft.com/office/drawing/2014/main" id="{6383BB36-50DF-4814-BB9C-FDFA83C5500B}"/>
              </a:ext>
            </a:extLst>
          </p:cNvPr>
          <p:cNvSpPr/>
          <p:nvPr/>
        </p:nvSpPr>
        <p:spPr>
          <a:xfrm>
            <a:off x="0" y="2985245"/>
            <a:ext cx="2823882" cy="10578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54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2" name="Picture 1">
            <a:extLst>
              <a:ext uri="{FF2B5EF4-FFF2-40B4-BE49-F238E27FC236}">
                <a16:creationId xmlns:a16="http://schemas.microsoft.com/office/drawing/2014/main" id="{38D1A150-E4C7-4D6F-94A9-CA87B4239215}"/>
              </a:ext>
            </a:extLst>
          </p:cNvPr>
          <p:cNvPicPr>
            <a:picLocks noChangeAspect="1"/>
          </p:cNvPicPr>
          <p:nvPr/>
        </p:nvPicPr>
        <p:blipFill>
          <a:blip r:embed="rId3"/>
          <a:stretch>
            <a:fillRect/>
          </a:stretch>
        </p:blipFill>
        <p:spPr>
          <a:xfrm>
            <a:off x="0" y="295275"/>
            <a:ext cx="9105900" cy="6562725"/>
          </a:xfrm>
          <a:prstGeom prst="rect">
            <a:avLst/>
          </a:prstGeom>
        </p:spPr>
      </p:pic>
    </p:spTree>
    <p:extLst>
      <p:ext uri="{BB962C8B-B14F-4D97-AF65-F5344CB8AC3E}">
        <p14:creationId xmlns:p14="http://schemas.microsoft.com/office/powerpoint/2010/main" val="268290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2" name="Picture 1">
            <a:extLst>
              <a:ext uri="{FF2B5EF4-FFF2-40B4-BE49-F238E27FC236}">
                <a16:creationId xmlns:a16="http://schemas.microsoft.com/office/drawing/2014/main" id="{30D27525-FB85-4F96-9002-33D6100F1369}"/>
              </a:ext>
            </a:extLst>
          </p:cNvPr>
          <p:cNvPicPr>
            <a:picLocks noChangeAspect="1"/>
          </p:cNvPicPr>
          <p:nvPr/>
        </p:nvPicPr>
        <p:blipFill>
          <a:blip r:embed="rId3"/>
          <a:stretch>
            <a:fillRect/>
          </a:stretch>
        </p:blipFill>
        <p:spPr>
          <a:xfrm>
            <a:off x="0" y="304800"/>
            <a:ext cx="9115425" cy="6553200"/>
          </a:xfrm>
          <a:prstGeom prst="rect">
            <a:avLst/>
          </a:prstGeom>
        </p:spPr>
      </p:pic>
    </p:spTree>
    <p:extLst>
      <p:ext uri="{BB962C8B-B14F-4D97-AF65-F5344CB8AC3E}">
        <p14:creationId xmlns:p14="http://schemas.microsoft.com/office/powerpoint/2010/main" val="3062195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2" name="Picture 1">
            <a:extLst>
              <a:ext uri="{FF2B5EF4-FFF2-40B4-BE49-F238E27FC236}">
                <a16:creationId xmlns:a16="http://schemas.microsoft.com/office/drawing/2014/main" id="{1A033C15-B230-4E2E-BAA1-977AD0E55524}"/>
              </a:ext>
            </a:extLst>
          </p:cNvPr>
          <p:cNvPicPr>
            <a:picLocks noChangeAspect="1"/>
          </p:cNvPicPr>
          <p:nvPr/>
        </p:nvPicPr>
        <p:blipFill>
          <a:blip r:embed="rId3"/>
          <a:stretch>
            <a:fillRect/>
          </a:stretch>
        </p:blipFill>
        <p:spPr>
          <a:xfrm>
            <a:off x="14287" y="304800"/>
            <a:ext cx="9115425" cy="6553200"/>
          </a:xfrm>
          <a:prstGeom prst="rect">
            <a:avLst/>
          </a:prstGeom>
        </p:spPr>
      </p:pic>
      <p:sp>
        <p:nvSpPr>
          <p:cNvPr id="3" name="Rectangle 2">
            <a:extLst>
              <a:ext uri="{FF2B5EF4-FFF2-40B4-BE49-F238E27FC236}">
                <a16:creationId xmlns:a16="http://schemas.microsoft.com/office/drawing/2014/main" id="{F8BE61A5-75D5-4D1C-9D17-FBBE7CFCAC6C}"/>
              </a:ext>
            </a:extLst>
          </p:cNvPr>
          <p:cNvSpPr/>
          <p:nvPr/>
        </p:nvSpPr>
        <p:spPr>
          <a:xfrm>
            <a:off x="275208" y="1118586"/>
            <a:ext cx="1979720" cy="683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83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2" name="Picture 1">
            <a:extLst>
              <a:ext uri="{FF2B5EF4-FFF2-40B4-BE49-F238E27FC236}">
                <a16:creationId xmlns:a16="http://schemas.microsoft.com/office/drawing/2014/main" id="{3A112AF6-F9FC-4597-875C-75602593F0F7}"/>
              </a:ext>
            </a:extLst>
          </p:cNvPr>
          <p:cNvPicPr>
            <a:picLocks noChangeAspect="1"/>
          </p:cNvPicPr>
          <p:nvPr/>
        </p:nvPicPr>
        <p:blipFill>
          <a:blip r:embed="rId3"/>
          <a:stretch>
            <a:fillRect/>
          </a:stretch>
        </p:blipFill>
        <p:spPr>
          <a:xfrm>
            <a:off x="0" y="247650"/>
            <a:ext cx="9115425" cy="6610350"/>
          </a:xfrm>
          <a:prstGeom prst="rect">
            <a:avLst/>
          </a:prstGeom>
        </p:spPr>
      </p:pic>
    </p:spTree>
    <p:extLst>
      <p:ext uri="{BB962C8B-B14F-4D97-AF65-F5344CB8AC3E}">
        <p14:creationId xmlns:p14="http://schemas.microsoft.com/office/powerpoint/2010/main" val="713251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19"/>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i="0" u="none" strike="noStrike" cap="none" dirty="0">
                <a:solidFill>
                  <a:srgbClr val="0080A8"/>
                </a:solidFill>
                <a:latin typeface="+mj-lt"/>
                <a:sym typeface="Rockwell"/>
              </a:rPr>
              <a:t>Tips for outreach to interested students	</a:t>
            </a:r>
            <a:endParaRPr sz="3200" b="1" dirty="0">
              <a:solidFill>
                <a:srgbClr val="0080A8"/>
              </a:solidFill>
              <a:latin typeface="+mj-lt"/>
            </a:endParaRPr>
          </a:p>
        </p:txBody>
      </p:sp>
      <p:sp>
        <p:nvSpPr>
          <p:cNvPr id="875" name="Google Shape;875;p119"/>
          <p:cNvSpPr txBox="1">
            <a:spLocks noGrp="1"/>
          </p:cNvSpPr>
          <p:nvPr>
            <p:ph type="body" idx="1"/>
          </p:nvPr>
        </p:nvSpPr>
        <p:spPr>
          <a:xfrm>
            <a:off x="301083" y="1411550"/>
            <a:ext cx="8514000" cy="4462275"/>
          </a:xfrm>
          <a:prstGeom prst="rect">
            <a:avLst/>
          </a:prstGeom>
          <a:noFill/>
          <a:ln>
            <a:noFill/>
          </a:ln>
        </p:spPr>
        <p:txBody>
          <a:bodyPr spcFirstLastPara="1" wrap="square" lIns="91425" tIns="45700" rIns="91425" bIns="45700" anchor="t" anchorCtr="0">
            <a:noAutofit/>
          </a:bodyPr>
          <a:lstStyle/>
          <a:p>
            <a:pPr marL="171442" marR="0" lvl="0" indent="-171442" algn="l" rtl="0">
              <a:lnSpc>
                <a:spcPct val="90000"/>
              </a:lnSpc>
              <a:spcBef>
                <a:spcPts val="0"/>
              </a:spcBef>
              <a:spcAft>
                <a:spcPts val="0"/>
              </a:spcAft>
              <a:buClr>
                <a:srgbClr val="AEABAB"/>
              </a:buClr>
              <a:buSzPts val="2475"/>
              <a:buFont typeface="Arial"/>
              <a:buChar char="•"/>
            </a:pPr>
            <a:r>
              <a:rPr lang="en-US" sz="2250" b="0" i="0" u="none" strike="noStrike" cap="none" dirty="0">
                <a:solidFill>
                  <a:schemeClr val="dk1"/>
                </a:solidFill>
                <a:latin typeface="Arial"/>
                <a:ea typeface="Arial"/>
                <a:cs typeface="Arial"/>
                <a:sym typeface="Arial"/>
              </a:rPr>
              <a:t>Make sure you update the status of the students in your program</a:t>
            </a:r>
            <a:endParaRPr dirty="0"/>
          </a:p>
          <a:p>
            <a:pPr marL="171442" marR="0" lvl="0" indent="-171442" algn="l" rtl="0">
              <a:lnSpc>
                <a:spcPct val="90000"/>
              </a:lnSpc>
              <a:spcBef>
                <a:spcPts val="750"/>
              </a:spcBef>
              <a:spcAft>
                <a:spcPts val="0"/>
              </a:spcAft>
              <a:buClr>
                <a:srgbClr val="AEABAB"/>
              </a:buClr>
              <a:buSzPts val="2475"/>
              <a:buFont typeface="Arial"/>
              <a:buChar char="•"/>
            </a:pPr>
            <a:r>
              <a:rPr lang="en-US" sz="2250" b="0" i="0" u="none" strike="noStrike" cap="none" dirty="0">
                <a:solidFill>
                  <a:schemeClr val="dk1"/>
                </a:solidFill>
                <a:latin typeface="Arial"/>
                <a:ea typeface="Arial"/>
                <a:cs typeface="Arial"/>
                <a:sym typeface="Arial"/>
              </a:rPr>
              <a:t>Successful programs have teachers assigned to monitor </a:t>
            </a:r>
            <a:r>
              <a:rPr lang="en-US" sz="2250" b="0" i="0" u="none" strike="noStrike" cap="none" dirty="0" err="1">
                <a:solidFill>
                  <a:schemeClr val="dk1"/>
                </a:solidFill>
                <a:latin typeface="Arial"/>
                <a:ea typeface="Arial"/>
                <a:cs typeface="Arial"/>
                <a:sym typeface="Arial"/>
              </a:rPr>
              <a:t>GEDPrep</a:t>
            </a:r>
            <a:r>
              <a:rPr lang="en-US" sz="2250" b="0" i="0" u="none" strike="noStrike" cap="none" dirty="0">
                <a:solidFill>
                  <a:schemeClr val="dk1"/>
                </a:solidFill>
                <a:latin typeface="Arial"/>
                <a:ea typeface="Arial"/>
                <a:cs typeface="Arial"/>
                <a:sym typeface="Arial"/>
              </a:rPr>
              <a:t> Connect enrollment and reach out to Interested students</a:t>
            </a:r>
            <a:endParaRPr dirty="0"/>
          </a:p>
          <a:p>
            <a:pPr marL="171442" marR="0" lvl="0" indent="-171442" algn="l" rtl="0">
              <a:lnSpc>
                <a:spcPct val="90000"/>
              </a:lnSpc>
              <a:spcBef>
                <a:spcPts val="750"/>
              </a:spcBef>
              <a:spcAft>
                <a:spcPts val="0"/>
              </a:spcAft>
              <a:buClr>
                <a:srgbClr val="AEABAB"/>
              </a:buClr>
              <a:buSzPts val="2475"/>
              <a:buFont typeface="Arial"/>
              <a:buChar char="•"/>
            </a:pPr>
            <a:r>
              <a:rPr lang="en-US" sz="2250" b="0" i="0" u="none" strike="noStrike" cap="none" dirty="0">
                <a:solidFill>
                  <a:schemeClr val="dk1"/>
                </a:solidFill>
                <a:latin typeface="Arial"/>
                <a:ea typeface="Arial"/>
                <a:cs typeface="Arial"/>
                <a:sym typeface="Arial"/>
              </a:rPr>
              <a:t>Do not be afraid to call or email students – they shared their contact information for a reason! </a:t>
            </a:r>
            <a:endParaRPr dirty="0"/>
          </a:p>
          <a:p>
            <a:pPr marL="171442" marR="0" lvl="0" indent="-171442" algn="l" rtl="0">
              <a:lnSpc>
                <a:spcPct val="90000"/>
              </a:lnSpc>
              <a:spcBef>
                <a:spcPts val="750"/>
              </a:spcBef>
              <a:spcAft>
                <a:spcPts val="0"/>
              </a:spcAft>
              <a:buClr>
                <a:srgbClr val="AEABAB"/>
              </a:buClr>
              <a:buSzPts val="2475"/>
              <a:buFont typeface="Arial"/>
              <a:buChar char="•"/>
            </a:pPr>
            <a:r>
              <a:rPr lang="en-US" sz="2250" b="0" i="0" u="none" strike="noStrike" cap="none" dirty="0">
                <a:solidFill>
                  <a:schemeClr val="dk1"/>
                </a:solidFill>
                <a:latin typeface="Arial"/>
                <a:ea typeface="Arial"/>
                <a:cs typeface="Arial"/>
                <a:sym typeface="Arial"/>
              </a:rPr>
              <a:t>Consider using Remind.com to streamline outreach</a:t>
            </a:r>
            <a:endParaRPr dirty="0"/>
          </a:p>
        </p:txBody>
      </p:sp>
    </p:spTree>
    <p:extLst>
      <p:ext uri="{BB962C8B-B14F-4D97-AF65-F5344CB8AC3E}">
        <p14:creationId xmlns:p14="http://schemas.microsoft.com/office/powerpoint/2010/main" val="217863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20"/>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i="0" u="none" strike="noStrike" cap="none" dirty="0">
                <a:solidFill>
                  <a:srgbClr val="0080A8"/>
                </a:solidFill>
                <a:latin typeface="+mj-lt"/>
                <a:sym typeface="Rockwell"/>
              </a:rPr>
              <a:t>Example of text message outreach via Remind.com </a:t>
            </a:r>
            <a:endParaRPr sz="3200" b="1" dirty="0">
              <a:solidFill>
                <a:srgbClr val="0080A8"/>
              </a:solidFill>
              <a:latin typeface="+mj-lt"/>
            </a:endParaRPr>
          </a:p>
        </p:txBody>
      </p:sp>
      <p:pic>
        <p:nvPicPr>
          <p:cNvPr id="882" name="Google Shape;882;p120"/>
          <p:cNvPicPr preferRelativeResize="0">
            <a:picLocks noGrp="1"/>
          </p:cNvPicPr>
          <p:nvPr>
            <p:ph type="body" idx="1"/>
          </p:nvPr>
        </p:nvPicPr>
        <p:blipFill rotWithShape="1">
          <a:blip r:embed="rId3">
            <a:alphaModFix/>
          </a:blip>
          <a:srcRect/>
          <a:stretch/>
        </p:blipFill>
        <p:spPr>
          <a:xfrm>
            <a:off x="457200" y="2064175"/>
            <a:ext cx="8229600" cy="3507600"/>
          </a:xfrm>
          <a:prstGeom prst="rect">
            <a:avLst/>
          </a:prstGeom>
          <a:noFill/>
          <a:ln>
            <a:noFill/>
          </a:ln>
        </p:spPr>
      </p:pic>
    </p:spTree>
    <p:extLst>
      <p:ext uri="{BB962C8B-B14F-4D97-AF65-F5344CB8AC3E}">
        <p14:creationId xmlns:p14="http://schemas.microsoft.com/office/powerpoint/2010/main" val="142599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3F66-6B42-1846-9382-29D0449849E4}"/>
              </a:ext>
            </a:extLst>
          </p:cNvPr>
          <p:cNvSpPr>
            <a:spLocks noGrp="1"/>
          </p:cNvSpPr>
          <p:nvPr>
            <p:ph type="title"/>
          </p:nvPr>
        </p:nvSpPr>
        <p:spPr/>
        <p:txBody>
          <a:bodyPr>
            <a:normAutofit/>
          </a:bodyPr>
          <a:lstStyle/>
          <a:p>
            <a:r>
              <a:rPr lang="en-US" dirty="0">
                <a:latin typeface="Rockwell" panose="02060603020205020403" pitchFamily="18" charset="77"/>
              </a:rPr>
              <a:t>GED</a:t>
            </a:r>
            <a:r>
              <a:rPr lang="en-US" baseline="30000" dirty="0">
                <a:latin typeface="Rockwell" panose="02060603020205020403" pitchFamily="18" charset="77"/>
              </a:rPr>
              <a:t>®</a:t>
            </a:r>
            <a:r>
              <a:rPr lang="en-US" dirty="0">
                <a:latin typeface="Rockwell" panose="02060603020205020403" pitchFamily="18" charset="77"/>
              </a:rPr>
              <a:t> - It</a:t>
            </a:r>
            <a:r>
              <a:rPr lang="en-US" dirty="0"/>
              <a:t> is more than a test; it is a program!</a:t>
            </a:r>
            <a:endParaRPr lang="en-US" dirty="0">
              <a:latin typeface="Rockwell" panose="02060603020205020403" pitchFamily="18" charset="77"/>
            </a:endParaRPr>
          </a:p>
        </p:txBody>
      </p:sp>
      <p:sp>
        <p:nvSpPr>
          <p:cNvPr id="3" name="Content Placeholder 2">
            <a:extLst>
              <a:ext uri="{FF2B5EF4-FFF2-40B4-BE49-F238E27FC236}">
                <a16:creationId xmlns:a16="http://schemas.microsoft.com/office/drawing/2014/main" id="{4265D514-C53E-BE43-B9B6-AA5B339C1981}"/>
              </a:ext>
            </a:extLst>
          </p:cNvPr>
          <p:cNvSpPr>
            <a:spLocks noGrp="1"/>
          </p:cNvSpPr>
          <p:nvPr>
            <p:ph idx="1"/>
          </p:nvPr>
        </p:nvSpPr>
        <p:spPr>
          <a:xfrm>
            <a:off x="301085" y="3592090"/>
            <a:ext cx="2592659" cy="1530506"/>
          </a:xfrm>
        </p:spPr>
        <p:txBody>
          <a:bodyPr>
            <a:noAutofit/>
          </a:bodyPr>
          <a:lstStyle/>
          <a:p>
            <a:r>
              <a:rPr lang="en-US" sz="2400" dirty="0"/>
              <a:t>To enhance instruction so students are ready for postsecondary education and/or workforce training program</a:t>
            </a:r>
          </a:p>
        </p:txBody>
      </p:sp>
      <p:sp>
        <p:nvSpPr>
          <p:cNvPr id="15" name="Slide Number Placeholder 14">
            <a:extLst>
              <a:ext uri="{FF2B5EF4-FFF2-40B4-BE49-F238E27FC236}">
                <a16:creationId xmlns:a16="http://schemas.microsoft.com/office/drawing/2014/main" id="{6B73716A-EFCE-5B43-95E9-02A7F8747201}"/>
              </a:ext>
            </a:extLst>
          </p:cNvPr>
          <p:cNvSpPr>
            <a:spLocks noGrp="1"/>
          </p:cNvSpPr>
          <p:nvPr>
            <p:ph type="sldNum" sz="quarter" idx="12"/>
          </p:nvPr>
        </p:nvSpPr>
        <p:spPr/>
        <p:txBody>
          <a:bodyPr/>
          <a:lstStyle/>
          <a:p>
            <a:fld id="{BAE26A2A-DE5F-EA41-900F-AB5C4F1D9848}" type="slidenum">
              <a:rPr lang="en-US" smtClean="0"/>
              <a:t>2</a:t>
            </a:fld>
            <a:endParaRPr lang="en-US"/>
          </a:p>
        </p:txBody>
      </p:sp>
      <p:pic>
        <p:nvPicPr>
          <p:cNvPr id="10" name="Picture Placeholder 9">
            <a:extLst>
              <a:ext uri="{FF2B5EF4-FFF2-40B4-BE49-F238E27FC236}">
                <a16:creationId xmlns:a16="http://schemas.microsoft.com/office/drawing/2014/main" id="{C367DB50-28EE-F54B-ADEC-CEE74F11C52C}"/>
              </a:ext>
            </a:extLst>
          </p:cNvPr>
          <p:cNvPicPr>
            <a:picLocks noGrp="1" noChangeAspect="1"/>
          </p:cNvPicPr>
          <p:nvPr>
            <p:ph type="pic" sz="quarter" idx="13"/>
          </p:nvPr>
        </p:nvPicPr>
        <p:blipFill>
          <a:blip r:embed="rId3"/>
          <a:stretch>
            <a:fillRect/>
          </a:stretch>
        </p:blipFill>
        <p:spPr>
          <a:xfrm>
            <a:off x="1135755" y="2362785"/>
            <a:ext cx="923317" cy="807902"/>
          </a:xfrm>
        </p:spPr>
      </p:pic>
      <p:sp>
        <p:nvSpPr>
          <p:cNvPr id="5" name="Content Placeholder 4">
            <a:extLst>
              <a:ext uri="{FF2B5EF4-FFF2-40B4-BE49-F238E27FC236}">
                <a16:creationId xmlns:a16="http://schemas.microsoft.com/office/drawing/2014/main" id="{679908A3-01D5-ED46-B2B8-50EECFB1F8CD}"/>
              </a:ext>
            </a:extLst>
          </p:cNvPr>
          <p:cNvSpPr>
            <a:spLocks noGrp="1"/>
          </p:cNvSpPr>
          <p:nvPr>
            <p:ph idx="14"/>
          </p:nvPr>
        </p:nvSpPr>
        <p:spPr>
          <a:xfrm>
            <a:off x="3071343" y="2405434"/>
            <a:ext cx="2759927" cy="2419784"/>
          </a:xfrm>
        </p:spPr>
        <p:txBody>
          <a:bodyPr>
            <a:normAutofit lnSpcReduction="10000"/>
          </a:bodyPr>
          <a:lstStyle/>
          <a:p>
            <a:r>
              <a:rPr lang="en-US" sz="2400" dirty="0"/>
              <a:t>To ensure that students have the knowledge and skills necessary to earn a high school equivalency credential</a:t>
            </a:r>
            <a:endParaRPr lang="en-US" dirty="0"/>
          </a:p>
        </p:txBody>
      </p:sp>
      <p:pic>
        <p:nvPicPr>
          <p:cNvPr id="12" name="Picture Placeholder 11">
            <a:extLst>
              <a:ext uri="{FF2B5EF4-FFF2-40B4-BE49-F238E27FC236}">
                <a16:creationId xmlns:a16="http://schemas.microsoft.com/office/drawing/2014/main" id="{3B0EAD64-49FA-3A4A-9BB8-081012BFC4B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tretch/>
        </p:blipFill>
        <p:spPr>
          <a:xfrm>
            <a:off x="3685584" y="1312799"/>
            <a:ext cx="1366779" cy="971132"/>
          </a:xfrm>
          <a:prstGeom prst="rect">
            <a:avLst/>
          </a:prstGeom>
        </p:spPr>
      </p:pic>
      <p:sp>
        <p:nvSpPr>
          <p:cNvPr id="7" name="Content Placeholder 6">
            <a:extLst>
              <a:ext uri="{FF2B5EF4-FFF2-40B4-BE49-F238E27FC236}">
                <a16:creationId xmlns:a16="http://schemas.microsoft.com/office/drawing/2014/main" id="{32EE2E3E-11A5-0E4C-B925-A57A937947E5}"/>
              </a:ext>
            </a:extLst>
          </p:cNvPr>
          <p:cNvSpPr>
            <a:spLocks noGrp="1"/>
          </p:cNvSpPr>
          <p:nvPr>
            <p:ph idx="16"/>
          </p:nvPr>
        </p:nvSpPr>
        <p:spPr>
          <a:xfrm>
            <a:off x="6055114" y="3592091"/>
            <a:ext cx="2759927" cy="1530506"/>
          </a:xfrm>
        </p:spPr>
        <p:txBody>
          <a:bodyPr>
            <a:noAutofit/>
          </a:bodyPr>
          <a:lstStyle/>
          <a:p>
            <a:r>
              <a:rPr lang="en-US" sz="2400" dirty="0"/>
              <a:t>To provide instructors and test-takers with information they can use to enhance performance</a:t>
            </a:r>
          </a:p>
        </p:txBody>
      </p:sp>
      <p:pic>
        <p:nvPicPr>
          <p:cNvPr id="14" name="Picture Placeholder 13">
            <a:extLst>
              <a:ext uri="{FF2B5EF4-FFF2-40B4-BE49-F238E27FC236}">
                <a16:creationId xmlns:a16="http://schemas.microsoft.com/office/drawing/2014/main" id="{830C71A6-C6CF-E94E-BE8C-437BFBFBEEB7}"/>
              </a:ext>
            </a:extLst>
          </p:cNvPr>
          <p:cNvPicPr>
            <a:picLocks noGrp="1" noChangeAspect="1"/>
          </p:cNvPicPr>
          <p:nvPr>
            <p:ph type="pic" sz="quarter" idx="17"/>
          </p:nvPr>
        </p:nvPicPr>
        <p:blipFill rotWithShape="1">
          <a:blip r:embed="rId5" cstate="screen">
            <a:extLst>
              <a:ext uri="{28A0092B-C50C-407E-A947-70E740481C1C}">
                <a14:useLocalDpi xmlns:a14="http://schemas.microsoft.com/office/drawing/2010/main"/>
              </a:ext>
            </a:extLst>
          </a:blip>
          <a:srcRect l="-84303" r="-84319" b="-4642"/>
          <a:stretch/>
        </p:blipFill>
        <p:spPr>
          <a:xfrm>
            <a:off x="6072658" y="2283931"/>
            <a:ext cx="2759782" cy="1128839"/>
          </a:xfrm>
        </p:spPr>
      </p:pic>
    </p:spTree>
    <p:extLst>
      <p:ext uri="{BB962C8B-B14F-4D97-AF65-F5344CB8AC3E}">
        <p14:creationId xmlns:p14="http://schemas.microsoft.com/office/powerpoint/2010/main" val="21574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circle(in)">
                                      <p:cBhvr>
                                        <p:cTn id="11" dur="2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circle(in)">
                                      <p:cBhvr>
                                        <p:cTn id="20" dur="2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circle(in)">
                                      <p:cBhvr>
                                        <p:cTn id="2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28A4-D1B9-4138-AE42-75F416F21A72}"/>
              </a:ext>
            </a:extLst>
          </p:cNvPr>
          <p:cNvSpPr>
            <a:spLocks noGrp="1"/>
          </p:cNvSpPr>
          <p:nvPr>
            <p:ph type="title"/>
          </p:nvPr>
        </p:nvSpPr>
        <p:spPr/>
        <p:txBody>
          <a:bodyPr/>
          <a:lstStyle/>
          <a:p>
            <a:r>
              <a:rPr lang="en-US" dirty="0"/>
              <a:t>Additional information available</a:t>
            </a:r>
          </a:p>
        </p:txBody>
      </p:sp>
      <p:sp>
        <p:nvSpPr>
          <p:cNvPr id="3" name="Text Placeholder 2">
            <a:extLst>
              <a:ext uri="{FF2B5EF4-FFF2-40B4-BE49-F238E27FC236}">
                <a16:creationId xmlns:a16="http://schemas.microsoft.com/office/drawing/2014/main" id="{5110613C-A73A-400A-BCE2-01143EAE8563}"/>
              </a:ext>
            </a:extLst>
          </p:cNvPr>
          <p:cNvSpPr>
            <a:spLocks noGrp="1"/>
          </p:cNvSpPr>
          <p:nvPr>
            <p:ph type="body" idx="1"/>
          </p:nvPr>
        </p:nvSpPr>
        <p:spPr/>
        <p:txBody>
          <a:bodyPr/>
          <a:lstStyle/>
          <a:p>
            <a:r>
              <a:rPr lang="en-US" dirty="0"/>
              <a:t>Contact me for additional information </a:t>
            </a:r>
          </a:p>
          <a:p>
            <a:r>
              <a:rPr lang="en-US" dirty="0"/>
              <a:t>Or to do a webinar </a:t>
            </a:r>
          </a:p>
        </p:txBody>
      </p:sp>
      <p:sp>
        <p:nvSpPr>
          <p:cNvPr id="4" name="Slide Number Placeholder 3">
            <a:extLst>
              <a:ext uri="{FF2B5EF4-FFF2-40B4-BE49-F238E27FC236}">
                <a16:creationId xmlns:a16="http://schemas.microsoft.com/office/drawing/2014/main" id="{E3789E96-136A-4DA7-975E-63CE1D321CB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2991238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p48"/>
          <p:cNvSpPr txBox="1">
            <a:spLocks noGrp="1"/>
          </p:cNvSpPr>
          <p:nvPr>
            <p:ph type="title"/>
          </p:nvPr>
        </p:nvSpPr>
        <p:spPr>
          <a:xfrm>
            <a:off x="301082" y="1461246"/>
            <a:ext cx="4457700" cy="2599282"/>
          </a:xfrm>
          <a:prstGeom prst="rect">
            <a:avLst/>
          </a:prstGeom>
          <a:noFill/>
          <a:ln>
            <a:noFill/>
          </a:ln>
        </p:spPr>
        <p:txBody>
          <a:bodyPr spcFirstLastPara="1" wrap="square" lIns="0" tIns="0" rIns="0" bIns="0" anchor="b" anchorCtr="0">
            <a:noAutofit/>
          </a:bodyPr>
          <a:lstStyle/>
          <a:p>
            <a:pPr lvl="0"/>
            <a:r>
              <a:rPr lang="en-US" sz="4500" b="0" i="0" u="none" strike="noStrike" cap="none" dirty="0">
                <a:solidFill>
                  <a:schemeClr val="lt1"/>
                </a:solidFill>
                <a:latin typeface="Rockwell"/>
                <a:ea typeface="Rockwell"/>
                <a:cs typeface="Rockwell"/>
                <a:sym typeface="Rockwell"/>
              </a:rPr>
              <a:t>Retention</a:t>
            </a:r>
            <a:endParaRPr dirty="0"/>
          </a:p>
        </p:txBody>
      </p:sp>
      <p:sp>
        <p:nvSpPr>
          <p:cNvPr id="343" name="Google Shape;343;p48"/>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21</a:t>
            </a:fld>
            <a:endParaRPr sz="900">
              <a:solidFill>
                <a:srgbClr val="AEABAB"/>
              </a:solidFill>
              <a:latin typeface="Arial"/>
              <a:ea typeface="Arial"/>
              <a:cs typeface="Arial"/>
              <a:sym typeface="Arial"/>
            </a:endParaRPr>
          </a:p>
        </p:txBody>
      </p:sp>
      <p:sp>
        <p:nvSpPr>
          <p:cNvPr id="8" name="Rectangle 7">
            <a:extLst>
              <a:ext uri="{FF2B5EF4-FFF2-40B4-BE49-F238E27FC236}">
                <a16:creationId xmlns:a16="http://schemas.microsoft.com/office/drawing/2014/main" id="{F314C332-3583-4126-9AAB-3B97E400E206}"/>
              </a:ext>
            </a:extLst>
          </p:cNvPr>
          <p:cNvSpPr/>
          <p:nvPr/>
        </p:nvSpPr>
        <p:spPr>
          <a:xfrm>
            <a:off x="4957482" y="233082"/>
            <a:ext cx="4186518" cy="6624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group of people standing in a room&#10;&#10;Description automatically generated">
            <a:extLst>
              <a:ext uri="{FF2B5EF4-FFF2-40B4-BE49-F238E27FC236}">
                <a16:creationId xmlns:a16="http://schemas.microsoft.com/office/drawing/2014/main" id="{69D63DE6-3A0A-4A81-9041-5213F48E5D3E}"/>
              </a:ext>
            </a:extLst>
          </p:cNvPr>
          <p:cNvPicPr>
            <a:picLocks noChangeAspect="1"/>
          </p:cNvPicPr>
          <p:nvPr/>
        </p:nvPicPr>
        <p:blipFill>
          <a:blip r:embed="rId3"/>
          <a:stretch>
            <a:fillRect/>
          </a:stretch>
        </p:blipFill>
        <p:spPr>
          <a:xfrm>
            <a:off x="5057623" y="2548982"/>
            <a:ext cx="3986235" cy="1993118"/>
          </a:xfrm>
          <a:prstGeom prst="rect">
            <a:avLst/>
          </a:prstGeom>
        </p:spPr>
      </p:pic>
    </p:spTree>
    <p:extLst>
      <p:ext uri="{BB962C8B-B14F-4D97-AF65-F5344CB8AC3E}">
        <p14:creationId xmlns:p14="http://schemas.microsoft.com/office/powerpoint/2010/main" val="4276967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110"/>
          <p:cNvPicPr preferRelativeResize="0">
            <a:picLocks noGrp="1"/>
          </p:cNvPicPr>
          <p:nvPr>
            <p:ph type="pic" idx="2"/>
          </p:nvPr>
        </p:nvPicPr>
        <p:blipFill rotWithShape="1">
          <a:blip r:embed="rId3">
            <a:alphaModFix/>
          </a:blip>
          <a:srcRect l="19068" r="19062"/>
          <a:stretch/>
        </p:blipFill>
        <p:spPr>
          <a:xfrm>
            <a:off x="5043490" y="230188"/>
            <a:ext cx="4100400" cy="6627900"/>
          </a:xfrm>
          <a:prstGeom prst="rect">
            <a:avLst/>
          </a:prstGeom>
          <a:solidFill>
            <a:schemeClr val="accent1"/>
          </a:solidFill>
          <a:ln>
            <a:noFill/>
          </a:ln>
        </p:spPr>
      </p:pic>
      <p:sp>
        <p:nvSpPr>
          <p:cNvPr id="790" name="Google Shape;790;p110"/>
          <p:cNvSpPr txBox="1">
            <a:spLocks noGrp="1"/>
          </p:cNvSpPr>
          <p:nvPr>
            <p:ph type="title"/>
          </p:nvPr>
        </p:nvSpPr>
        <p:spPr>
          <a:xfrm>
            <a:off x="301086" y="880953"/>
            <a:ext cx="4457700" cy="36816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4500"/>
              <a:buFont typeface="Rockwell"/>
              <a:buNone/>
            </a:pPr>
            <a:r>
              <a:rPr lang="en-US" sz="4500" b="0" i="0" u="none" strike="noStrike" cap="none" dirty="0">
                <a:solidFill>
                  <a:schemeClr val="lt1"/>
                </a:solidFill>
                <a:latin typeface="Rockwell"/>
                <a:ea typeface="Rockwell"/>
                <a:cs typeface="Rockwell"/>
                <a:sym typeface="Rockwell"/>
              </a:rPr>
              <a:t>GED Manager for Adult Educators</a:t>
            </a:r>
            <a:endParaRPr dirty="0"/>
          </a:p>
        </p:txBody>
      </p:sp>
      <p:sp>
        <p:nvSpPr>
          <p:cNvPr id="791" name="Google Shape;791;p110"/>
          <p:cNvSpPr txBox="1">
            <a:spLocks noGrp="1"/>
          </p:cNvSpPr>
          <p:nvPr>
            <p:ph type="body" idx="1"/>
          </p:nvPr>
        </p:nvSpPr>
        <p:spPr>
          <a:xfrm>
            <a:off x="301086" y="4716966"/>
            <a:ext cx="4457700" cy="1092900"/>
          </a:xfrm>
          <a:prstGeom prst="rect">
            <a:avLst/>
          </a:prstGeom>
          <a:noFill/>
          <a:ln>
            <a:noFill/>
          </a:ln>
        </p:spPr>
        <p:txBody>
          <a:bodyPr spcFirstLastPara="1" wrap="square" lIns="0" tIns="0" rIns="0" bIns="0" anchor="t" anchorCtr="0">
            <a:noAutofit/>
          </a:bodyPr>
          <a:lstStyle/>
          <a:p>
            <a:pPr marL="0" indent="0">
              <a:spcBef>
                <a:spcPts val="0"/>
              </a:spcBef>
            </a:pPr>
            <a:r>
              <a:rPr lang="en-US" dirty="0">
                <a:solidFill>
                  <a:srgbClr val="92D050"/>
                </a:solidFill>
              </a:rPr>
              <a:t>Looking up students </a:t>
            </a:r>
          </a:p>
          <a:p>
            <a:pPr marL="0" indent="0">
              <a:spcBef>
                <a:spcPts val="0"/>
              </a:spcBef>
            </a:pPr>
            <a:r>
              <a:rPr lang="en-US" dirty="0">
                <a:solidFill>
                  <a:srgbClr val="92D050"/>
                </a:solidFill>
              </a:rPr>
              <a:t>Managing enrollment </a:t>
            </a:r>
          </a:p>
          <a:p>
            <a:pPr marL="0" marR="0" lvl="0" indent="0" algn="l" rtl="0">
              <a:lnSpc>
                <a:spcPct val="90000"/>
              </a:lnSpc>
              <a:spcBef>
                <a:spcPts val="0"/>
              </a:spcBef>
              <a:spcAft>
                <a:spcPts val="0"/>
              </a:spcAft>
              <a:buClr>
                <a:srgbClr val="AEABAB"/>
              </a:buClr>
              <a:buSzPts val="1980"/>
              <a:buFont typeface="Arial"/>
              <a:buNone/>
            </a:pPr>
            <a:r>
              <a:rPr lang="en-US" sz="1800" b="0" i="1" u="none" strike="noStrike" cap="none" dirty="0">
                <a:solidFill>
                  <a:srgbClr val="92D050"/>
                </a:solidFill>
                <a:sym typeface="Arial"/>
              </a:rPr>
              <a:t>Running testing activity reports</a:t>
            </a:r>
            <a:endParaRPr dirty="0">
              <a:solidFill>
                <a:srgbClr val="92D050"/>
              </a:solidFill>
            </a:endParaRPr>
          </a:p>
        </p:txBody>
      </p:sp>
    </p:spTree>
    <p:extLst>
      <p:ext uri="{BB962C8B-B14F-4D97-AF65-F5344CB8AC3E}">
        <p14:creationId xmlns:p14="http://schemas.microsoft.com/office/powerpoint/2010/main" val="1227079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11"/>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dirty="0">
                <a:solidFill>
                  <a:srgbClr val="0080A8"/>
                </a:solidFill>
                <a:latin typeface="+mj-lt"/>
              </a:rPr>
              <a:t>Adult Educator’s GED Manager home page</a:t>
            </a:r>
            <a:endParaRPr sz="3200" b="1" dirty="0">
              <a:solidFill>
                <a:srgbClr val="0080A8"/>
              </a:solidFill>
              <a:latin typeface="+mj-lt"/>
            </a:endParaRPr>
          </a:p>
        </p:txBody>
      </p:sp>
      <p:pic>
        <p:nvPicPr>
          <p:cNvPr id="798" name="Google Shape;798;p111"/>
          <p:cNvPicPr preferRelativeResize="0"/>
          <p:nvPr/>
        </p:nvPicPr>
        <p:blipFill>
          <a:blip r:embed="rId3">
            <a:alphaModFix/>
          </a:blip>
          <a:stretch>
            <a:fillRect/>
          </a:stretch>
        </p:blipFill>
        <p:spPr>
          <a:xfrm>
            <a:off x="-63550" y="2279400"/>
            <a:ext cx="9271100" cy="3453676"/>
          </a:xfrm>
          <a:prstGeom prst="rect">
            <a:avLst/>
          </a:prstGeom>
          <a:noFill/>
          <a:ln>
            <a:noFill/>
          </a:ln>
        </p:spPr>
      </p:pic>
      <p:sp>
        <p:nvSpPr>
          <p:cNvPr id="799" name="Google Shape;799;p111"/>
          <p:cNvSpPr/>
          <p:nvPr/>
        </p:nvSpPr>
        <p:spPr>
          <a:xfrm>
            <a:off x="1380173" y="3918650"/>
            <a:ext cx="978300" cy="484500"/>
          </a:xfrm>
          <a:prstGeom prst="lef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0" name="Google Shape;800;p111"/>
          <p:cNvSpPr/>
          <p:nvPr/>
        </p:nvSpPr>
        <p:spPr>
          <a:xfrm>
            <a:off x="7146048" y="4229438"/>
            <a:ext cx="978300" cy="484500"/>
          </a:xfrm>
          <a:prstGeom prst="lef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1" name="Google Shape;801;p111"/>
          <p:cNvSpPr/>
          <p:nvPr/>
        </p:nvSpPr>
        <p:spPr>
          <a:xfrm rot="-5400000">
            <a:off x="1024923" y="1548000"/>
            <a:ext cx="978300" cy="484500"/>
          </a:xfrm>
          <a:prstGeom prst="lef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6049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12"/>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r>
              <a:rPr lang="en-US" sz="3200" b="1" dirty="0">
                <a:solidFill>
                  <a:srgbClr val="0080A8"/>
                </a:solidFill>
                <a:latin typeface="+mj-lt"/>
              </a:rPr>
              <a:t>Manage Student Options ➔ Student Search</a:t>
            </a:r>
            <a:endParaRPr sz="3200" b="1" dirty="0">
              <a:solidFill>
                <a:srgbClr val="0080A8"/>
              </a:solidFill>
              <a:latin typeface="+mj-lt"/>
            </a:endParaRPr>
          </a:p>
        </p:txBody>
      </p:sp>
      <p:pic>
        <p:nvPicPr>
          <p:cNvPr id="807" name="Google Shape;807;p112"/>
          <p:cNvPicPr preferRelativeResize="0">
            <a:picLocks noGrp="1"/>
          </p:cNvPicPr>
          <p:nvPr>
            <p:ph type="body" idx="1"/>
          </p:nvPr>
        </p:nvPicPr>
        <p:blipFill rotWithShape="1">
          <a:blip r:embed="rId3">
            <a:alphaModFix/>
          </a:blip>
          <a:srcRect/>
          <a:stretch/>
        </p:blipFill>
        <p:spPr>
          <a:xfrm>
            <a:off x="1129552" y="1910499"/>
            <a:ext cx="6750300" cy="3855300"/>
          </a:xfrm>
          <a:prstGeom prst="rect">
            <a:avLst/>
          </a:prstGeom>
          <a:noFill/>
          <a:ln>
            <a:noFill/>
          </a:ln>
        </p:spPr>
      </p:pic>
      <p:sp>
        <p:nvSpPr>
          <p:cNvPr id="808" name="Google Shape;808;p112"/>
          <p:cNvSpPr/>
          <p:nvPr/>
        </p:nvSpPr>
        <p:spPr>
          <a:xfrm>
            <a:off x="4168588" y="2649070"/>
            <a:ext cx="1237200" cy="349500"/>
          </a:xfrm>
          <a:prstGeom prst="lef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7436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13"/>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lvl="0" indent="0"/>
            <a:r>
              <a:rPr lang="en-US" sz="3200" b="1" dirty="0">
                <a:solidFill>
                  <a:srgbClr val="0080A8"/>
                </a:solidFill>
                <a:latin typeface="+mj-lt"/>
              </a:rPr>
              <a:t>Manage Student ➔ Student Search</a:t>
            </a:r>
            <a:endParaRPr sz="3200" b="1" dirty="0">
              <a:solidFill>
                <a:srgbClr val="0080A8"/>
              </a:solidFill>
              <a:latin typeface="+mj-lt"/>
            </a:endParaRPr>
          </a:p>
        </p:txBody>
      </p:sp>
      <p:sp>
        <p:nvSpPr>
          <p:cNvPr id="814" name="Google Shape;814;p113"/>
          <p:cNvSpPr txBox="1"/>
          <p:nvPr/>
        </p:nvSpPr>
        <p:spPr>
          <a:xfrm>
            <a:off x="457200" y="1407695"/>
            <a:ext cx="8229600" cy="92340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You can look up one student at a time if you need to find specific information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When you click on the student’s name, you find out additional details about his/her activity, including test scores and demographic information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13"/>
          <p:cNvSpPr/>
          <p:nvPr/>
        </p:nvSpPr>
        <p:spPr>
          <a:xfrm>
            <a:off x="530184" y="5115757"/>
            <a:ext cx="252000" cy="1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6" name="Google Shape;816;p113"/>
          <p:cNvSpPr/>
          <p:nvPr/>
        </p:nvSpPr>
        <p:spPr>
          <a:xfrm>
            <a:off x="530184" y="5368421"/>
            <a:ext cx="252000" cy="1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7" name="Google Shape;817;p113"/>
          <p:cNvSpPr/>
          <p:nvPr/>
        </p:nvSpPr>
        <p:spPr>
          <a:xfrm>
            <a:off x="2511384" y="5181931"/>
            <a:ext cx="252000" cy="1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8" name="Google Shape;818;p113"/>
          <p:cNvSpPr/>
          <p:nvPr/>
        </p:nvSpPr>
        <p:spPr>
          <a:xfrm>
            <a:off x="2511384" y="5365747"/>
            <a:ext cx="252000" cy="1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9" name="Google Shape;819;p113"/>
          <p:cNvSpPr/>
          <p:nvPr/>
        </p:nvSpPr>
        <p:spPr>
          <a:xfrm>
            <a:off x="3605862" y="5365747"/>
            <a:ext cx="252000" cy="1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0" name="Google Shape;820;p113"/>
          <p:cNvSpPr/>
          <p:nvPr/>
        </p:nvSpPr>
        <p:spPr>
          <a:xfrm>
            <a:off x="3617892" y="5126115"/>
            <a:ext cx="252000" cy="1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1" name="Google Shape;821;p113"/>
          <p:cNvSpPr/>
          <p:nvPr/>
        </p:nvSpPr>
        <p:spPr>
          <a:xfrm>
            <a:off x="6412417" y="5388473"/>
            <a:ext cx="252000" cy="1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2" name="Google Shape;822;p113"/>
          <p:cNvSpPr/>
          <p:nvPr/>
        </p:nvSpPr>
        <p:spPr>
          <a:xfrm>
            <a:off x="4564973" y="5187110"/>
            <a:ext cx="504900" cy="122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3" name="Google Shape;823;p113"/>
          <p:cNvSpPr/>
          <p:nvPr/>
        </p:nvSpPr>
        <p:spPr>
          <a:xfrm>
            <a:off x="4728810" y="5398831"/>
            <a:ext cx="504900" cy="122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4" name="Google Shape;824;p113"/>
          <p:cNvSpPr/>
          <p:nvPr/>
        </p:nvSpPr>
        <p:spPr>
          <a:xfrm>
            <a:off x="6285887" y="5157189"/>
            <a:ext cx="504900" cy="122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25" name="Google Shape;825;p113"/>
          <p:cNvPicPr preferRelativeResize="0">
            <a:picLocks noGrp="1"/>
          </p:cNvPicPr>
          <p:nvPr>
            <p:ph type="body" idx="1"/>
          </p:nvPr>
        </p:nvPicPr>
        <p:blipFill rotWithShape="1">
          <a:blip r:embed="rId3">
            <a:alphaModFix/>
          </a:blip>
          <a:srcRect/>
          <a:stretch/>
        </p:blipFill>
        <p:spPr>
          <a:xfrm>
            <a:off x="301083" y="2716306"/>
            <a:ext cx="8513700" cy="2804400"/>
          </a:xfrm>
          <a:prstGeom prst="rect">
            <a:avLst/>
          </a:prstGeom>
          <a:noFill/>
          <a:ln>
            <a:noFill/>
          </a:ln>
        </p:spPr>
      </p:pic>
      <p:sp>
        <p:nvSpPr>
          <p:cNvPr id="826" name="Google Shape;826;p113"/>
          <p:cNvSpPr/>
          <p:nvPr/>
        </p:nvSpPr>
        <p:spPr>
          <a:xfrm>
            <a:off x="2924132" y="4851900"/>
            <a:ext cx="29523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7" name="Google Shape;827;p113"/>
          <p:cNvSpPr/>
          <p:nvPr/>
        </p:nvSpPr>
        <p:spPr>
          <a:xfrm>
            <a:off x="7893424" y="4851900"/>
            <a:ext cx="606000" cy="396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5114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14"/>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r>
              <a:rPr lang="en-US" sz="3200" b="1" dirty="0">
                <a:solidFill>
                  <a:srgbClr val="0080A8"/>
                </a:solidFill>
                <a:latin typeface="+mj-lt"/>
              </a:rPr>
              <a:t>Student scores and score reports</a:t>
            </a:r>
            <a:endParaRPr sz="3200" b="1" dirty="0">
              <a:solidFill>
                <a:srgbClr val="0080A8"/>
              </a:solidFill>
              <a:latin typeface="+mj-lt"/>
            </a:endParaRPr>
          </a:p>
        </p:txBody>
      </p:sp>
      <p:pic>
        <p:nvPicPr>
          <p:cNvPr id="833" name="Google Shape;833;p114"/>
          <p:cNvPicPr preferRelativeResize="0">
            <a:picLocks noGrp="1"/>
          </p:cNvPicPr>
          <p:nvPr>
            <p:ph type="body" idx="1"/>
          </p:nvPr>
        </p:nvPicPr>
        <p:blipFill rotWithShape="1">
          <a:blip r:embed="rId3">
            <a:alphaModFix/>
          </a:blip>
          <a:srcRect/>
          <a:stretch/>
        </p:blipFill>
        <p:spPr>
          <a:xfrm>
            <a:off x="0" y="1809625"/>
            <a:ext cx="9144000" cy="3548100"/>
          </a:xfrm>
          <a:prstGeom prst="rect">
            <a:avLst/>
          </a:prstGeom>
          <a:noFill/>
          <a:ln w="9525" cap="flat" cmpd="sng">
            <a:solidFill>
              <a:schemeClr val="accent1"/>
            </a:solidFill>
            <a:prstDash val="solid"/>
            <a:round/>
            <a:headEnd type="none" w="sm" len="sm"/>
            <a:tailEnd type="none" w="sm" len="sm"/>
          </a:ln>
        </p:spPr>
      </p:pic>
      <p:sp>
        <p:nvSpPr>
          <p:cNvPr id="834" name="Google Shape;834;p114"/>
          <p:cNvSpPr/>
          <p:nvPr/>
        </p:nvSpPr>
        <p:spPr>
          <a:xfrm>
            <a:off x="3899647" y="2891118"/>
            <a:ext cx="1035300" cy="25416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5" name="Google Shape;835;p114"/>
          <p:cNvSpPr/>
          <p:nvPr/>
        </p:nvSpPr>
        <p:spPr>
          <a:xfrm>
            <a:off x="5688107" y="3079375"/>
            <a:ext cx="820200" cy="22110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6" name="Google Shape;836;p114"/>
          <p:cNvSpPr txBox="1"/>
          <p:nvPr/>
        </p:nvSpPr>
        <p:spPr>
          <a:xfrm>
            <a:off x="3294529" y="5674659"/>
            <a:ext cx="42225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Links to the detailed score report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14"/>
          <p:cNvSpPr/>
          <p:nvPr/>
        </p:nvSpPr>
        <p:spPr>
          <a:xfrm>
            <a:off x="6051176" y="5252740"/>
            <a:ext cx="320700" cy="421800"/>
          </a:xfrm>
          <a:prstGeom prst="upArrow">
            <a:avLst>
              <a:gd name="adj1" fmla="val 50000"/>
              <a:gd name="adj2" fmla="val 5318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114"/>
          <p:cNvSpPr/>
          <p:nvPr/>
        </p:nvSpPr>
        <p:spPr>
          <a:xfrm>
            <a:off x="4256982" y="5290286"/>
            <a:ext cx="320700" cy="421800"/>
          </a:xfrm>
          <a:prstGeom prst="upArrow">
            <a:avLst>
              <a:gd name="adj1" fmla="val 50000"/>
              <a:gd name="adj2" fmla="val 5318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09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99"/>
          <p:cNvSpPr txBox="1">
            <a:spLocks noGrp="1"/>
          </p:cNvSpPr>
          <p:nvPr>
            <p:ph type="title"/>
          </p:nvPr>
        </p:nvSpPr>
        <p:spPr>
          <a:xfrm>
            <a:off x="317775" y="453924"/>
            <a:ext cx="8514000" cy="58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b="1" dirty="0">
                <a:solidFill>
                  <a:srgbClr val="0080A8"/>
                </a:solidFill>
                <a:latin typeface="+mj-lt"/>
              </a:rPr>
              <a:t>Score reports</a:t>
            </a:r>
            <a:endParaRPr sz="3200" b="1" dirty="0">
              <a:solidFill>
                <a:srgbClr val="0080A8"/>
              </a:solidFill>
              <a:latin typeface="+mj-lt"/>
            </a:endParaRPr>
          </a:p>
        </p:txBody>
      </p:sp>
      <p:sp>
        <p:nvSpPr>
          <p:cNvPr id="689" name="Google Shape;689;p99"/>
          <p:cNvSpPr txBox="1">
            <a:spLocks noGrp="1"/>
          </p:cNvSpPr>
          <p:nvPr>
            <p:ph type="body" idx="1"/>
          </p:nvPr>
        </p:nvSpPr>
        <p:spPr>
          <a:xfrm>
            <a:off x="301083" y="1825625"/>
            <a:ext cx="8514000" cy="4048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690" name="Google Shape;690;p99"/>
          <p:cNvSpPr txBox="1">
            <a:spLocks noGrp="1"/>
          </p:cNvSpPr>
          <p:nvPr>
            <p:ph type="sldNum" idx="12"/>
          </p:nvPr>
        </p:nvSpPr>
        <p:spPr>
          <a:xfrm>
            <a:off x="301082" y="6446837"/>
            <a:ext cx="2057400" cy="218100"/>
          </a:xfrm>
          <a:prstGeom prst="rect">
            <a:avLst/>
          </a:prstGeom>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AEABAB"/>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900" b="0" i="0" u="none" strike="noStrike" kern="0" cap="none" spc="0" normalizeH="0" baseline="0" noProof="0">
              <a:ln>
                <a:noFill/>
              </a:ln>
              <a:solidFill>
                <a:srgbClr val="AEABAB"/>
              </a:solidFill>
              <a:effectLst/>
              <a:uLnTx/>
              <a:uFillTx/>
              <a:latin typeface="Arial"/>
              <a:cs typeface="Arial"/>
              <a:sym typeface="Arial"/>
            </a:endParaRPr>
          </a:p>
        </p:txBody>
      </p:sp>
      <p:pic>
        <p:nvPicPr>
          <p:cNvPr id="691" name="Google Shape;691;p99"/>
          <p:cNvPicPr preferRelativeResize="0"/>
          <p:nvPr/>
        </p:nvPicPr>
        <p:blipFill>
          <a:blip r:embed="rId3">
            <a:alphaModFix/>
          </a:blip>
          <a:stretch>
            <a:fillRect/>
          </a:stretch>
        </p:blipFill>
        <p:spPr>
          <a:xfrm>
            <a:off x="102500" y="1035924"/>
            <a:ext cx="9143999" cy="6200750"/>
          </a:xfrm>
          <a:prstGeom prst="rect">
            <a:avLst/>
          </a:prstGeom>
          <a:noFill/>
          <a:ln>
            <a:noFill/>
          </a:ln>
        </p:spPr>
      </p:pic>
      <p:sp>
        <p:nvSpPr>
          <p:cNvPr id="692" name="Google Shape;692;p99"/>
          <p:cNvSpPr/>
          <p:nvPr/>
        </p:nvSpPr>
        <p:spPr>
          <a:xfrm>
            <a:off x="317775" y="3300850"/>
            <a:ext cx="5843100" cy="6765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99"/>
          <p:cNvSpPr/>
          <p:nvPr/>
        </p:nvSpPr>
        <p:spPr>
          <a:xfrm>
            <a:off x="102500" y="2593525"/>
            <a:ext cx="4623300" cy="6048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3040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00"/>
          <p:cNvSpPr txBox="1">
            <a:spLocks noGrp="1"/>
          </p:cNvSpPr>
          <p:nvPr>
            <p:ph type="title"/>
          </p:nvPr>
        </p:nvSpPr>
        <p:spPr>
          <a:xfrm>
            <a:off x="301083" y="525108"/>
            <a:ext cx="8514000" cy="116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00" name="Google Shape;700;p100"/>
          <p:cNvSpPr txBox="1">
            <a:spLocks noGrp="1"/>
          </p:cNvSpPr>
          <p:nvPr>
            <p:ph type="body" idx="1"/>
          </p:nvPr>
        </p:nvSpPr>
        <p:spPr>
          <a:xfrm>
            <a:off x="301083" y="1825625"/>
            <a:ext cx="8514000" cy="4048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701" name="Google Shape;701;p100"/>
          <p:cNvSpPr txBox="1">
            <a:spLocks noGrp="1"/>
          </p:cNvSpPr>
          <p:nvPr>
            <p:ph type="sldNum" idx="12"/>
          </p:nvPr>
        </p:nvSpPr>
        <p:spPr>
          <a:xfrm>
            <a:off x="301082" y="6446837"/>
            <a:ext cx="2057400" cy="218100"/>
          </a:xfrm>
          <a:prstGeom prst="rect">
            <a:avLst/>
          </a:prstGeom>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AEABAB"/>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900" b="0" i="0" u="none" strike="noStrike" kern="0" cap="none" spc="0" normalizeH="0" baseline="0" noProof="0">
              <a:ln>
                <a:noFill/>
              </a:ln>
              <a:solidFill>
                <a:srgbClr val="AEABAB"/>
              </a:solidFill>
              <a:effectLst/>
              <a:uLnTx/>
              <a:uFillTx/>
              <a:latin typeface="Arial"/>
              <a:cs typeface="Arial"/>
              <a:sym typeface="Arial"/>
            </a:endParaRPr>
          </a:p>
        </p:txBody>
      </p:sp>
      <p:pic>
        <p:nvPicPr>
          <p:cNvPr id="702" name="Google Shape;702;p100"/>
          <p:cNvPicPr preferRelativeResize="0"/>
          <p:nvPr/>
        </p:nvPicPr>
        <p:blipFill>
          <a:blip r:embed="rId3">
            <a:alphaModFix/>
          </a:blip>
          <a:stretch>
            <a:fillRect/>
          </a:stretch>
        </p:blipFill>
        <p:spPr>
          <a:xfrm>
            <a:off x="0" y="111836"/>
            <a:ext cx="9144001" cy="6634329"/>
          </a:xfrm>
          <a:prstGeom prst="rect">
            <a:avLst/>
          </a:prstGeom>
          <a:noFill/>
          <a:ln>
            <a:noFill/>
          </a:ln>
        </p:spPr>
      </p:pic>
      <p:sp>
        <p:nvSpPr>
          <p:cNvPr id="703" name="Google Shape;703;p100"/>
          <p:cNvSpPr/>
          <p:nvPr/>
        </p:nvSpPr>
        <p:spPr>
          <a:xfrm>
            <a:off x="164025" y="4305475"/>
            <a:ext cx="8118900" cy="15684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0764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01"/>
          <p:cNvSpPr txBox="1">
            <a:spLocks noGrp="1"/>
          </p:cNvSpPr>
          <p:nvPr>
            <p:ph type="title"/>
          </p:nvPr>
        </p:nvSpPr>
        <p:spPr>
          <a:xfrm>
            <a:off x="301083" y="525108"/>
            <a:ext cx="8514000" cy="116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0" name="Google Shape;710;p101"/>
          <p:cNvSpPr txBox="1">
            <a:spLocks noGrp="1"/>
          </p:cNvSpPr>
          <p:nvPr>
            <p:ph type="body" idx="1"/>
          </p:nvPr>
        </p:nvSpPr>
        <p:spPr>
          <a:xfrm>
            <a:off x="301083" y="1825625"/>
            <a:ext cx="8514000" cy="4048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711" name="Google Shape;711;p101"/>
          <p:cNvSpPr txBox="1">
            <a:spLocks noGrp="1"/>
          </p:cNvSpPr>
          <p:nvPr>
            <p:ph type="sldNum" idx="12"/>
          </p:nvPr>
        </p:nvSpPr>
        <p:spPr>
          <a:xfrm>
            <a:off x="301082" y="6446837"/>
            <a:ext cx="2057400" cy="218100"/>
          </a:xfrm>
          <a:prstGeom prst="rect">
            <a:avLst/>
          </a:prstGeom>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AEABAB"/>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900" b="0" i="0" u="none" strike="noStrike" kern="0" cap="none" spc="0" normalizeH="0" baseline="0" noProof="0">
              <a:ln>
                <a:noFill/>
              </a:ln>
              <a:solidFill>
                <a:srgbClr val="AEABAB"/>
              </a:solidFill>
              <a:effectLst/>
              <a:uLnTx/>
              <a:uFillTx/>
              <a:latin typeface="Arial"/>
              <a:cs typeface="Arial"/>
              <a:sym typeface="Arial"/>
            </a:endParaRPr>
          </a:p>
        </p:txBody>
      </p:sp>
      <p:pic>
        <p:nvPicPr>
          <p:cNvPr id="712" name="Google Shape;712;p101"/>
          <p:cNvPicPr preferRelativeResize="0"/>
          <p:nvPr/>
        </p:nvPicPr>
        <p:blipFill>
          <a:blip r:embed="rId3">
            <a:alphaModFix/>
          </a:blip>
          <a:stretch>
            <a:fillRect/>
          </a:stretch>
        </p:blipFill>
        <p:spPr>
          <a:xfrm>
            <a:off x="0" y="305125"/>
            <a:ext cx="9144001" cy="6359799"/>
          </a:xfrm>
          <a:prstGeom prst="rect">
            <a:avLst/>
          </a:prstGeom>
          <a:noFill/>
          <a:ln>
            <a:noFill/>
          </a:ln>
        </p:spPr>
      </p:pic>
      <p:sp>
        <p:nvSpPr>
          <p:cNvPr id="713" name="Google Shape;713;p101"/>
          <p:cNvSpPr/>
          <p:nvPr/>
        </p:nvSpPr>
        <p:spPr>
          <a:xfrm>
            <a:off x="4269150" y="1989650"/>
            <a:ext cx="4623300" cy="6048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253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44"/>
          <p:cNvSpPr txBox="1">
            <a:spLocks noGrp="1"/>
          </p:cNvSpPr>
          <p:nvPr>
            <p:ph type="title"/>
          </p:nvPr>
        </p:nvSpPr>
        <p:spPr>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300" b="0" i="0" u="none" strike="noStrike" cap="none">
                <a:solidFill>
                  <a:schemeClr val="dk1"/>
                </a:solidFill>
                <a:latin typeface="Rockwell"/>
                <a:ea typeface="Rockwell"/>
                <a:cs typeface="Rockwell"/>
                <a:sym typeface="Rockwell"/>
              </a:rPr>
              <a:t>Agenda</a:t>
            </a:r>
            <a:endParaRPr/>
          </a:p>
        </p:txBody>
      </p:sp>
      <p:sp>
        <p:nvSpPr>
          <p:cNvPr id="305" name="Google Shape;305;p44"/>
          <p:cNvSpPr txBox="1">
            <a:spLocks noGrp="1"/>
          </p:cNvSpPr>
          <p:nvPr>
            <p:ph type="body" idx="1"/>
          </p:nvPr>
        </p:nvSpPr>
        <p:spPr>
          <a:xfrm>
            <a:off x="1368815" y="3551317"/>
            <a:ext cx="1944494" cy="114788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EABAB"/>
              </a:buClr>
              <a:buSzPts val="1980"/>
              <a:buFont typeface="Arial"/>
              <a:buNone/>
            </a:pPr>
            <a:r>
              <a:rPr lang="en-US" sz="1800" b="0" i="0" u="none" strike="noStrike" cap="none" dirty="0">
                <a:solidFill>
                  <a:schemeClr val="dk1"/>
                </a:solidFill>
                <a:latin typeface="Arial"/>
                <a:ea typeface="Arial"/>
                <a:cs typeface="Arial"/>
                <a:sym typeface="Arial"/>
              </a:rPr>
              <a:t>Recruitment</a:t>
            </a:r>
            <a:endParaRPr dirty="0"/>
          </a:p>
          <a:p>
            <a:pPr marL="0" marR="0" lvl="0" indent="0" algn="ctr" rtl="0">
              <a:lnSpc>
                <a:spcPct val="90000"/>
              </a:lnSpc>
              <a:spcBef>
                <a:spcPts val="750"/>
              </a:spcBef>
              <a:spcAft>
                <a:spcPts val="0"/>
              </a:spcAft>
              <a:buClr>
                <a:srgbClr val="AEABAB"/>
              </a:buClr>
              <a:buSzPts val="1980"/>
              <a:buFont typeface="Arial"/>
              <a:buNone/>
            </a:pPr>
            <a:endParaRPr sz="1800" b="0" i="0" u="none" strike="noStrike" cap="none" dirty="0">
              <a:solidFill>
                <a:schemeClr val="dk1"/>
              </a:solidFill>
              <a:latin typeface="Arial"/>
              <a:ea typeface="Arial"/>
              <a:cs typeface="Arial"/>
              <a:sym typeface="Arial"/>
            </a:endParaRPr>
          </a:p>
        </p:txBody>
      </p:sp>
      <p:sp>
        <p:nvSpPr>
          <p:cNvPr id="306" name="Google Shape;306;p44"/>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b="0" i="0" u="none" strike="noStrike" cap="none">
                <a:solidFill>
                  <a:srgbClr val="AEABAB"/>
                </a:solidFill>
                <a:latin typeface="Arial"/>
                <a:ea typeface="Arial"/>
                <a:cs typeface="Arial"/>
                <a:sym typeface="Arial"/>
              </a:rPr>
              <a:t>3</a:t>
            </a:fld>
            <a:endParaRPr sz="900" b="0" i="0" u="none" strike="noStrike" cap="none">
              <a:solidFill>
                <a:srgbClr val="AEABAB"/>
              </a:solidFill>
              <a:latin typeface="Arial"/>
              <a:ea typeface="Arial"/>
              <a:cs typeface="Arial"/>
              <a:sym typeface="Arial"/>
            </a:endParaRPr>
          </a:p>
        </p:txBody>
      </p:sp>
      <p:pic>
        <p:nvPicPr>
          <p:cNvPr id="308" name="Google Shape;308;p44"/>
          <p:cNvPicPr preferRelativeResize="0">
            <a:picLocks noGrp="1"/>
          </p:cNvPicPr>
          <p:nvPr>
            <p:ph type="pic" idx="2"/>
          </p:nvPr>
        </p:nvPicPr>
        <p:blipFill rotWithShape="1">
          <a:blip r:embed="rId4">
            <a:alphaModFix/>
          </a:blip>
          <a:srcRect/>
          <a:stretch/>
        </p:blipFill>
        <p:spPr>
          <a:xfrm>
            <a:off x="6206767" y="2782797"/>
            <a:ext cx="1025084" cy="728349"/>
          </a:xfrm>
          <a:prstGeom prst="rect">
            <a:avLst/>
          </a:prstGeom>
          <a:noFill/>
          <a:ln>
            <a:noFill/>
          </a:ln>
        </p:spPr>
      </p:pic>
      <p:sp>
        <p:nvSpPr>
          <p:cNvPr id="307" name="Google Shape;307;p44"/>
          <p:cNvSpPr txBox="1">
            <a:spLocks noGrp="1"/>
          </p:cNvSpPr>
          <p:nvPr>
            <p:ph type="body" idx="3"/>
          </p:nvPr>
        </p:nvSpPr>
        <p:spPr>
          <a:xfrm>
            <a:off x="3526522" y="3551318"/>
            <a:ext cx="2069945" cy="1543196"/>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Retention</a:t>
            </a:r>
            <a:endParaRPr dirty="0"/>
          </a:p>
        </p:txBody>
      </p:sp>
      <p:pic>
        <p:nvPicPr>
          <p:cNvPr id="310" name="Google Shape;310;p44"/>
          <p:cNvPicPr preferRelativeResize="0">
            <a:picLocks noGrp="1"/>
          </p:cNvPicPr>
          <p:nvPr>
            <p:ph type="pic" idx="4"/>
          </p:nvPr>
        </p:nvPicPr>
        <p:blipFill rotWithShape="1">
          <a:blip r:embed="rId5">
            <a:alphaModFix/>
          </a:blip>
          <a:srcRect l="-84303" r="-84318" b="-4641"/>
          <a:stretch/>
        </p:blipFill>
        <p:spPr>
          <a:xfrm>
            <a:off x="1243609" y="2591735"/>
            <a:ext cx="2069700" cy="846600"/>
          </a:xfrm>
          <a:prstGeom prst="rect">
            <a:avLst/>
          </a:prstGeom>
          <a:noFill/>
          <a:ln>
            <a:noFill/>
          </a:ln>
        </p:spPr>
      </p:pic>
      <p:sp>
        <p:nvSpPr>
          <p:cNvPr id="309" name="Google Shape;309;p44"/>
          <p:cNvSpPr txBox="1">
            <a:spLocks noGrp="1"/>
          </p:cNvSpPr>
          <p:nvPr>
            <p:ph type="body" idx="5"/>
          </p:nvPr>
        </p:nvSpPr>
        <p:spPr>
          <a:xfrm>
            <a:off x="5684337" y="3551318"/>
            <a:ext cx="2069945" cy="114788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EABAB"/>
              </a:buClr>
              <a:buSzPts val="1980"/>
              <a:buFont typeface="Arial"/>
              <a:buNone/>
            </a:pPr>
            <a:r>
              <a:rPr lang="en-US" sz="1800" b="0" i="0" u="none" strike="noStrike" cap="none" dirty="0">
                <a:solidFill>
                  <a:schemeClr val="dk1"/>
                </a:solidFill>
                <a:latin typeface="Arial"/>
                <a:ea typeface="Arial"/>
                <a:cs typeface="Arial"/>
                <a:sym typeface="Arial"/>
              </a:rPr>
              <a:t>Results</a:t>
            </a:r>
            <a:endParaRPr dirty="0"/>
          </a:p>
        </p:txBody>
      </p:sp>
      <p:pic>
        <p:nvPicPr>
          <p:cNvPr id="311" name="Google Shape;311;p44"/>
          <p:cNvPicPr preferRelativeResize="0"/>
          <p:nvPr/>
        </p:nvPicPr>
        <p:blipFill rotWithShape="1">
          <a:blip r:embed="rId6">
            <a:alphaModFix/>
          </a:blip>
          <a:srcRect/>
          <a:stretch/>
        </p:blipFill>
        <p:spPr>
          <a:xfrm flipH="1">
            <a:off x="4233374" y="2689898"/>
            <a:ext cx="649373" cy="649373"/>
          </a:xfrm>
          <a:prstGeom prst="rect">
            <a:avLst/>
          </a:prstGeom>
          <a:noFill/>
          <a:ln>
            <a:noFill/>
          </a:ln>
        </p:spPr>
      </p:pic>
    </p:spTree>
  </p:cSld>
  <p:clrMapOvr>
    <a:overrideClrMapping bg1="lt1" tx1="dk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990BD1-E675-4206-8123-610E9B2C33DD}"/>
              </a:ext>
            </a:extLst>
          </p:cNvPr>
          <p:cNvSpPr>
            <a:spLocks noGrp="1"/>
          </p:cNvSpPr>
          <p:nvPr>
            <p:ph type="body" idx="1"/>
          </p:nvPr>
        </p:nvSpPr>
        <p:spPr>
          <a:xfrm>
            <a:off x="301083" y="3836893"/>
            <a:ext cx="8513956" cy="2037043"/>
          </a:xfrm>
        </p:spPr>
        <p:txBody>
          <a:bodyPr/>
          <a:lstStyle/>
          <a:p>
            <a:pPr marL="285750" indent="-285750">
              <a:lnSpc>
                <a:spcPct val="100000"/>
              </a:lnSpc>
              <a:spcBef>
                <a:spcPts val="0"/>
              </a:spcBef>
              <a:buClr>
                <a:srgbClr val="000000"/>
              </a:buClr>
              <a:buSzTx/>
              <a:buFont typeface="Arial" panose="020B0604020202020204" pitchFamily="34" charset="0"/>
              <a:buChar char="•"/>
              <a:defRPr/>
            </a:pPr>
            <a:r>
              <a:rPr lang="en-US" sz="2000" dirty="0">
                <a:solidFill>
                  <a:srgbClr val="000000"/>
                </a:solidFill>
              </a:rPr>
              <a:t>Enter parameters in as many of the criteria fields as desired (many are drop down menus)</a:t>
            </a:r>
            <a:r>
              <a:rPr lang="en-US" sz="2000" dirty="0"/>
              <a:t> </a:t>
            </a:r>
          </a:p>
          <a:p>
            <a:pPr marL="742950" lvl="1" indent="-285750">
              <a:lnSpc>
                <a:spcPct val="100000"/>
              </a:lnSpc>
              <a:spcBef>
                <a:spcPts val="0"/>
              </a:spcBef>
              <a:buClr>
                <a:srgbClr val="000000"/>
              </a:buClr>
              <a:buSzTx/>
              <a:buFont typeface="Arial" panose="020B0604020202020204" pitchFamily="34" charset="0"/>
              <a:buChar char="•"/>
              <a:defRPr/>
            </a:pPr>
            <a:r>
              <a:rPr lang="en-US" sz="1700" dirty="0"/>
              <a:t>Testing Activity: GED Passed/not passed, GED Ready range, if they have a test scheduled…</a:t>
            </a:r>
          </a:p>
          <a:p>
            <a:pPr lvl="1"/>
            <a:r>
              <a:rPr lang="en-US" sz="1700" dirty="0"/>
              <a:t>Date Range</a:t>
            </a:r>
          </a:p>
          <a:p>
            <a:pPr lvl="1"/>
            <a:r>
              <a:rPr lang="en-US" dirty="0"/>
              <a:t>Etc.</a:t>
            </a:r>
          </a:p>
        </p:txBody>
      </p:sp>
      <p:sp>
        <p:nvSpPr>
          <p:cNvPr id="4" name="Slide Number Placeholder 3">
            <a:extLst>
              <a:ext uri="{FF2B5EF4-FFF2-40B4-BE49-F238E27FC236}">
                <a16:creationId xmlns:a16="http://schemas.microsoft.com/office/drawing/2014/main" id="{9D1C9EFD-1CC0-47C3-874B-1B3728186CF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30</a:t>
            </a:fld>
            <a:endParaRPr lang="en-US"/>
          </a:p>
        </p:txBody>
      </p:sp>
      <p:sp>
        <p:nvSpPr>
          <p:cNvPr id="7" name="Title 1">
            <a:extLst>
              <a:ext uri="{FF2B5EF4-FFF2-40B4-BE49-F238E27FC236}">
                <a16:creationId xmlns:a16="http://schemas.microsoft.com/office/drawing/2014/main" id="{48F43B45-5DCE-49DA-8F0A-BDCFA2A2A86C}"/>
              </a:ext>
            </a:extLst>
          </p:cNvPr>
          <p:cNvSpPr>
            <a:spLocks noGrp="1"/>
          </p:cNvSpPr>
          <p:nvPr>
            <p:ph type="title"/>
          </p:nvPr>
        </p:nvSpPr>
        <p:spPr>
          <a:xfrm>
            <a:off x="315022" y="300990"/>
            <a:ext cx="8513956" cy="1165587"/>
          </a:xfrm>
        </p:spPr>
        <p:txBody>
          <a:bodyPr/>
          <a:lstStyle/>
          <a:p>
            <a:r>
              <a:rPr lang="en-US" sz="3200" b="1" dirty="0">
                <a:solidFill>
                  <a:srgbClr val="0080A8"/>
                </a:solidFill>
                <a:latin typeface="+mj-lt"/>
                <a:sym typeface="Arial"/>
              </a:rPr>
              <a:t>Choose fields for sorting</a:t>
            </a:r>
          </a:p>
        </p:txBody>
      </p:sp>
      <p:pic>
        <p:nvPicPr>
          <p:cNvPr id="8" name="Picture 7">
            <a:extLst>
              <a:ext uri="{FF2B5EF4-FFF2-40B4-BE49-F238E27FC236}">
                <a16:creationId xmlns:a16="http://schemas.microsoft.com/office/drawing/2014/main" id="{8CDA3068-76FD-4D8D-B498-2517E0BDA58B}"/>
              </a:ext>
            </a:extLst>
          </p:cNvPr>
          <p:cNvPicPr>
            <a:picLocks noChangeAspect="1"/>
          </p:cNvPicPr>
          <p:nvPr/>
        </p:nvPicPr>
        <p:blipFill>
          <a:blip r:embed="rId2"/>
          <a:stretch>
            <a:fillRect/>
          </a:stretch>
        </p:blipFill>
        <p:spPr>
          <a:xfrm>
            <a:off x="100584" y="883783"/>
            <a:ext cx="9144000" cy="3035808"/>
          </a:xfrm>
          <a:prstGeom prst="rect">
            <a:avLst/>
          </a:prstGeom>
        </p:spPr>
      </p:pic>
    </p:spTree>
    <p:extLst>
      <p:ext uri="{BB962C8B-B14F-4D97-AF65-F5344CB8AC3E}">
        <p14:creationId xmlns:p14="http://schemas.microsoft.com/office/powerpoint/2010/main" val="2978669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3" name="Picture 2">
            <a:extLst>
              <a:ext uri="{FF2B5EF4-FFF2-40B4-BE49-F238E27FC236}">
                <a16:creationId xmlns:a16="http://schemas.microsoft.com/office/drawing/2014/main" id="{8E0DFFB5-B329-48D7-B82D-1810F37BD0CE}"/>
              </a:ext>
            </a:extLst>
          </p:cNvPr>
          <p:cNvPicPr>
            <a:picLocks noChangeAspect="1"/>
          </p:cNvPicPr>
          <p:nvPr/>
        </p:nvPicPr>
        <p:blipFill>
          <a:blip r:embed="rId3"/>
          <a:stretch>
            <a:fillRect/>
          </a:stretch>
        </p:blipFill>
        <p:spPr>
          <a:xfrm>
            <a:off x="-8964" y="1619283"/>
            <a:ext cx="9144000" cy="3983620"/>
          </a:xfrm>
          <a:prstGeom prst="rect">
            <a:avLst/>
          </a:prstGeom>
        </p:spPr>
      </p:pic>
      <p:sp>
        <p:nvSpPr>
          <p:cNvPr id="4" name="Rectangle 3">
            <a:extLst>
              <a:ext uri="{FF2B5EF4-FFF2-40B4-BE49-F238E27FC236}">
                <a16:creationId xmlns:a16="http://schemas.microsoft.com/office/drawing/2014/main" id="{2427635B-6C06-4C39-B793-F5773069D9E2}"/>
              </a:ext>
            </a:extLst>
          </p:cNvPr>
          <p:cNvSpPr/>
          <p:nvPr/>
        </p:nvSpPr>
        <p:spPr>
          <a:xfrm>
            <a:off x="89646" y="3343829"/>
            <a:ext cx="851647" cy="216945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F70398-C3B3-4B52-B85A-D9134B7543F9}"/>
              </a:ext>
            </a:extLst>
          </p:cNvPr>
          <p:cNvSpPr/>
          <p:nvPr/>
        </p:nvSpPr>
        <p:spPr>
          <a:xfrm>
            <a:off x="1272988" y="3343828"/>
            <a:ext cx="851647" cy="216945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1A1415-992F-445A-8600-3503E854AD24}"/>
              </a:ext>
            </a:extLst>
          </p:cNvPr>
          <p:cNvSpPr/>
          <p:nvPr/>
        </p:nvSpPr>
        <p:spPr>
          <a:xfrm>
            <a:off x="7351058" y="3323060"/>
            <a:ext cx="995083" cy="216945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AE584B5-53E5-4296-B7D1-7ADCD7DC037C}"/>
              </a:ext>
            </a:extLst>
          </p:cNvPr>
          <p:cNvSpPr>
            <a:spLocks noGrp="1"/>
          </p:cNvSpPr>
          <p:nvPr>
            <p:ph type="title"/>
          </p:nvPr>
        </p:nvSpPr>
        <p:spPr>
          <a:xfrm>
            <a:off x="315022" y="300990"/>
            <a:ext cx="8513956" cy="1165587"/>
          </a:xfrm>
        </p:spPr>
        <p:txBody>
          <a:bodyPr/>
          <a:lstStyle/>
          <a:p>
            <a:r>
              <a:rPr lang="en-US" sz="2800" b="1" dirty="0">
                <a:solidFill>
                  <a:srgbClr val="0080A8"/>
                </a:solidFill>
                <a:latin typeface="+mj-lt"/>
                <a:sym typeface="Arial"/>
              </a:rPr>
              <a:t>NOTE: </a:t>
            </a:r>
            <a:r>
              <a:rPr lang="en-US" sz="2800" dirty="0">
                <a:solidFill>
                  <a:srgbClr val="0080A8"/>
                </a:solidFill>
                <a:latin typeface="+mj-lt"/>
                <a:sym typeface="Arial"/>
              </a:rPr>
              <a:t>It will only show your adult education center and </a:t>
            </a:r>
            <a:r>
              <a:rPr lang="en-US" sz="2800" b="1" i="1" u="sng" dirty="0">
                <a:solidFill>
                  <a:srgbClr val="0080A8"/>
                </a:solidFill>
                <a:latin typeface="+mj-lt"/>
                <a:sym typeface="Arial"/>
              </a:rPr>
              <a:t>only those students who chose to share their scores with you</a:t>
            </a:r>
            <a:r>
              <a:rPr lang="en-US" sz="2800" b="1" dirty="0">
                <a:solidFill>
                  <a:srgbClr val="0080A8"/>
                </a:solidFill>
                <a:latin typeface="+mj-lt"/>
                <a:sym typeface="Arial"/>
              </a:rPr>
              <a:t>.</a:t>
            </a:r>
          </a:p>
        </p:txBody>
      </p:sp>
      <p:sp>
        <p:nvSpPr>
          <p:cNvPr id="8" name="TextBox 7">
            <a:extLst>
              <a:ext uri="{FF2B5EF4-FFF2-40B4-BE49-F238E27FC236}">
                <a16:creationId xmlns:a16="http://schemas.microsoft.com/office/drawing/2014/main" id="{FD48640E-249B-4509-A9D2-D1DE4D1B9649}"/>
              </a:ext>
            </a:extLst>
          </p:cNvPr>
          <p:cNvSpPr txBox="1"/>
          <p:nvPr/>
        </p:nvSpPr>
        <p:spPr>
          <a:xfrm rot="19560227">
            <a:off x="6015317" y="2048047"/>
            <a:ext cx="1712259" cy="523220"/>
          </a:xfrm>
          <a:prstGeom prst="rect">
            <a:avLst/>
          </a:prstGeom>
          <a:noFill/>
        </p:spPr>
        <p:txBody>
          <a:bodyPr wrap="square" rtlCol="0">
            <a:spAutoFit/>
          </a:bodyPr>
          <a:lstStyle/>
          <a:p>
            <a:r>
              <a:rPr lang="en-US" dirty="0">
                <a:solidFill>
                  <a:srgbClr val="C00000"/>
                </a:solidFill>
              </a:rPr>
              <a:t>Click here to see their score report</a:t>
            </a:r>
          </a:p>
        </p:txBody>
      </p:sp>
      <p:cxnSp>
        <p:nvCxnSpPr>
          <p:cNvPr id="10" name="Straight Arrow Connector 9">
            <a:extLst>
              <a:ext uri="{FF2B5EF4-FFF2-40B4-BE49-F238E27FC236}">
                <a16:creationId xmlns:a16="http://schemas.microsoft.com/office/drawing/2014/main" id="{3AA33FFB-A1D5-45D0-B2EA-FB4428272B3E}"/>
              </a:ext>
            </a:extLst>
          </p:cNvPr>
          <p:cNvCxnSpPr>
            <a:cxnSpLocks/>
          </p:cNvCxnSpPr>
          <p:nvPr/>
        </p:nvCxnSpPr>
        <p:spPr>
          <a:xfrm flipH="1">
            <a:off x="6364941" y="2602777"/>
            <a:ext cx="421343" cy="74105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9E85214-CDE1-4739-9026-BA179D641E00}"/>
              </a:ext>
            </a:extLst>
          </p:cNvPr>
          <p:cNvSpPr txBox="1"/>
          <p:nvPr/>
        </p:nvSpPr>
        <p:spPr>
          <a:xfrm>
            <a:off x="2595281" y="5602903"/>
            <a:ext cx="2980766" cy="954107"/>
          </a:xfrm>
          <a:prstGeom prst="rect">
            <a:avLst/>
          </a:prstGeom>
          <a:noFill/>
          <a:ln>
            <a:solidFill>
              <a:srgbClr val="C00000"/>
            </a:solidFill>
          </a:ln>
        </p:spPr>
        <p:txBody>
          <a:bodyPr wrap="square" rtlCol="0">
            <a:spAutoFit/>
          </a:bodyPr>
          <a:lstStyle/>
          <a:p>
            <a:r>
              <a:rPr lang="en-US" dirty="0">
                <a:solidFill>
                  <a:srgbClr val="C00000"/>
                </a:solidFill>
              </a:rPr>
              <a:t>Not choosing a selection in the “Testing Activity” drop down will show all statuses (GED Pass, not passed, GED Ready, etc.)</a:t>
            </a:r>
          </a:p>
        </p:txBody>
      </p:sp>
      <p:cxnSp>
        <p:nvCxnSpPr>
          <p:cNvPr id="13" name="Straight Arrow Connector 12">
            <a:extLst>
              <a:ext uri="{FF2B5EF4-FFF2-40B4-BE49-F238E27FC236}">
                <a16:creationId xmlns:a16="http://schemas.microsoft.com/office/drawing/2014/main" id="{AA11BB83-7274-4A92-AB73-C8FAD060B954}"/>
              </a:ext>
            </a:extLst>
          </p:cNvPr>
          <p:cNvCxnSpPr>
            <a:cxnSpLocks/>
          </p:cNvCxnSpPr>
          <p:nvPr/>
        </p:nvCxnSpPr>
        <p:spPr>
          <a:xfrm flipH="1" flipV="1">
            <a:off x="1945370" y="2411506"/>
            <a:ext cx="1721196" cy="319139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049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990BD1-E675-4206-8123-610E9B2C33DD}"/>
              </a:ext>
            </a:extLst>
          </p:cNvPr>
          <p:cNvSpPr>
            <a:spLocks noGrp="1"/>
          </p:cNvSpPr>
          <p:nvPr>
            <p:ph type="body" idx="1"/>
          </p:nvPr>
        </p:nvSpPr>
        <p:spPr>
          <a:xfrm>
            <a:off x="301083" y="3836893"/>
            <a:ext cx="8513956" cy="2037043"/>
          </a:xfrm>
        </p:spPr>
        <p:txBody>
          <a:bodyPr/>
          <a:lstStyle/>
          <a:p>
            <a:pPr marL="285750" lvl="0" indent="-285750">
              <a:lnSpc>
                <a:spcPct val="100000"/>
              </a:lnSpc>
              <a:spcBef>
                <a:spcPts val="0"/>
              </a:spcBef>
              <a:buClr>
                <a:srgbClr val="000000"/>
              </a:buClr>
              <a:buSzTx/>
              <a:buFont typeface="Arial" panose="020B0604020202020204" pitchFamily="34" charset="0"/>
              <a:buChar char="•"/>
              <a:defRPr/>
            </a:pPr>
            <a:r>
              <a:rPr lang="en-US" sz="2000" dirty="0">
                <a:solidFill>
                  <a:srgbClr val="000000"/>
                </a:solidFill>
              </a:rPr>
              <a:t>Click on “Print Score Reports” to print bulk score reports based on search criteria </a:t>
            </a:r>
          </a:p>
          <a:p>
            <a:pPr marL="0" lvl="0" indent="0">
              <a:lnSpc>
                <a:spcPct val="100000"/>
              </a:lnSpc>
              <a:spcBef>
                <a:spcPts val="0"/>
              </a:spcBef>
              <a:buClr>
                <a:srgbClr val="000000"/>
              </a:buClr>
              <a:buSzTx/>
              <a:buNone/>
              <a:defRPr/>
            </a:pPr>
            <a:r>
              <a:rPr lang="en-US" sz="2000" dirty="0">
                <a:solidFill>
                  <a:srgbClr val="000000"/>
                </a:solidFill>
              </a:rPr>
              <a:t>or </a:t>
            </a:r>
          </a:p>
          <a:p>
            <a:pPr marL="285750" lvl="0" indent="-285750">
              <a:lnSpc>
                <a:spcPct val="100000"/>
              </a:lnSpc>
              <a:spcBef>
                <a:spcPts val="0"/>
              </a:spcBef>
              <a:buClr>
                <a:srgbClr val="000000"/>
              </a:buClr>
              <a:buSzTx/>
              <a:buFont typeface="Arial" panose="020B0604020202020204" pitchFamily="34" charset="0"/>
              <a:buChar char="•"/>
              <a:defRPr/>
            </a:pPr>
            <a:r>
              <a:rPr lang="en-US" sz="2000" dirty="0">
                <a:solidFill>
                  <a:srgbClr val="000000"/>
                </a:solidFill>
              </a:rPr>
              <a:t>Click “Export” to create a csv file of the score reports</a:t>
            </a:r>
          </a:p>
        </p:txBody>
      </p:sp>
      <p:sp>
        <p:nvSpPr>
          <p:cNvPr id="4" name="Slide Number Placeholder 3">
            <a:extLst>
              <a:ext uri="{FF2B5EF4-FFF2-40B4-BE49-F238E27FC236}">
                <a16:creationId xmlns:a16="http://schemas.microsoft.com/office/drawing/2014/main" id="{9D1C9EFD-1CC0-47C3-874B-1B3728186CF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32</a:t>
            </a:fld>
            <a:endParaRPr lang="en-US"/>
          </a:p>
        </p:txBody>
      </p:sp>
      <p:sp>
        <p:nvSpPr>
          <p:cNvPr id="7" name="Title 1">
            <a:extLst>
              <a:ext uri="{FF2B5EF4-FFF2-40B4-BE49-F238E27FC236}">
                <a16:creationId xmlns:a16="http://schemas.microsoft.com/office/drawing/2014/main" id="{48F43B45-5DCE-49DA-8F0A-BDCFA2A2A86C}"/>
              </a:ext>
            </a:extLst>
          </p:cNvPr>
          <p:cNvSpPr>
            <a:spLocks noGrp="1"/>
          </p:cNvSpPr>
          <p:nvPr>
            <p:ph type="title"/>
          </p:nvPr>
        </p:nvSpPr>
        <p:spPr>
          <a:xfrm>
            <a:off x="315022" y="300990"/>
            <a:ext cx="8513956" cy="1165587"/>
          </a:xfrm>
        </p:spPr>
        <p:txBody>
          <a:bodyPr/>
          <a:lstStyle/>
          <a:p>
            <a:r>
              <a:rPr lang="en-US" sz="3600" b="1" dirty="0">
                <a:solidFill>
                  <a:srgbClr val="0086B0"/>
                </a:solidFill>
                <a:latin typeface="Arial" panose="020B0604020202020204" pitchFamily="34" charset="0"/>
                <a:cs typeface="Arial" panose="020B0604020202020204" pitchFamily="34" charset="0"/>
                <a:sym typeface="Arial"/>
              </a:rPr>
              <a:t>Print or Export Reports</a:t>
            </a:r>
          </a:p>
        </p:txBody>
      </p:sp>
      <p:pic>
        <p:nvPicPr>
          <p:cNvPr id="2" name="Picture 1">
            <a:extLst>
              <a:ext uri="{FF2B5EF4-FFF2-40B4-BE49-F238E27FC236}">
                <a16:creationId xmlns:a16="http://schemas.microsoft.com/office/drawing/2014/main" id="{20935D1F-C5FE-494F-AA12-E74CA3B515ED}"/>
              </a:ext>
            </a:extLst>
          </p:cNvPr>
          <p:cNvPicPr>
            <a:picLocks noChangeAspect="1"/>
          </p:cNvPicPr>
          <p:nvPr/>
        </p:nvPicPr>
        <p:blipFill>
          <a:blip r:embed="rId2"/>
          <a:stretch>
            <a:fillRect/>
          </a:stretch>
        </p:blipFill>
        <p:spPr>
          <a:xfrm>
            <a:off x="0" y="1330611"/>
            <a:ext cx="9144000" cy="1933381"/>
          </a:xfrm>
          <a:prstGeom prst="rect">
            <a:avLst/>
          </a:prstGeom>
        </p:spPr>
      </p:pic>
      <p:sp>
        <p:nvSpPr>
          <p:cNvPr id="5" name="Oval 4">
            <a:extLst>
              <a:ext uri="{FF2B5EF4-FFF2-40B4-BE49-F238E27FC236}">
                <a16:creationId xmlns:a16="http://schemas.microsoft.com/office/drawing/2014/main" id="{97EEB641-29BE-4D24-ADBC-52941AF6560F}"/>
              </a:ext>
            </a:extLst>
          </p:cNvPr>
          <p:cNvSpPr/>
          <p:nvPr/>
        </p:nvSpPr>
        <p:spPr>
          <a:xfrm>
            <a:off x="0" y="2805953"/>
            <a:ext cx="1855694" cy="5558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AB3B5E-8F50-4B55-ADEE-02BF947F2BFE}"/>
              </a:ext>
            </a:extLst>
          </p:cNvPr>
          <p:cNvSpPr/>
          <p:nvPr/>
        </p:nvSpPr>
        <p:spPr>
          <a:xfrm>
            <a:off x="1855694" y="2805953"/>
            <a:ext cx="1344706" cy="5558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151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74F737-C00E-4B92-9B88-0269A541D1C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33</a:t>
            </a:fld>
            <a:endParaRPr lang="en-US"/>
          </a:p>
        </p:txBody>
      </p:sp>
      <p:sp>
        <p:nvSpPr>
          <p:cNvPr id="5" name="Title 1">
            <a:extLst>
              <a:ext uri="{FF2B5EF4-FFF2-40B4-BE49-F238E27FC236}">
                <a16:creationId xmlns:a16="http://schemas.microsoft.com/office/drawing/2014/main" id="{65DB4E75-FA7D-466B-8E68-60DE83B2AF1D}"/>
              </a:ext>
            </a:extLst>
          </p:cNvPr>
          <p:cNvSpPr txBox="1">
            <a:spLocks/>
          </p:cNvSpPr>
          <p:nvPr/>
        </p:nvSpPr>
        <p:spPr>
          <a:xfrm>
            <a:off x="315022" y="373588"/>
            <a:ext cx="8513956" cy="1165587"/>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b="1" dirty="0">
                <a:solidFill>
                  <a:srgbClr val="0086B0"/>
                </a:solidFill>
                <a:latin typeface="Arial" panose="020B0604020202020204" pitchFamily="34" charset="0"/>
                <a:cs typeface="Arial" panose="020B0604020202020204" pitchFamily="34" charset="0"/>
                <a:sym typeface="Arial"/>
              </a:rPr>
              <a:t>To get a passers report, click on “Reporting” and “Passers Report” </a:t>
            </a:r>
          </a:p>
        </p:txBody>
      </p:sp>
      <p:pic>
        <p:nvPicPr>
          <p:cNvPr id="8" name="Picture 7">
            <a:extLst>
              <a:ext uri="{FF2B5EF4-FFF2-40B4-BE49-F238E27FC236}">
                <a16:creationId xmlns:a16="http://schemas.microsoft.com/office/drawing/2014/main" id="{77BCEAA1-FBCB-4789-9AA1-AEE4DA389D2E}"/>
              </a:ext>
            </a:extLst>
          </p:cNvPr>
          <p:cNvPicPr>
            <a:picLocks noChangeAspect="1"/>
          </p:cNvPicPr>
          <p:nvPr/>
        </p:nvPicPr>
        <p:blipFill>
          <a:blip r:embed="rId2"/>
          <a:stretch>
            <a:fillRect/>
          </a:stretch>
        </p:blipFill>
        <p:spPr>
          <a:xfrm>
            <a:off x="440528" y="1953114"/>
            <a:ext cx="7986296" cy="4079784"/>
          </a:xfrm>
          <a:prstGeom prst="rect">
            <a:avLst/>
          </a:prstGeom>
        </p:spPr>
      </p:pic>
      <p:sp>
        <p:nvSpPr>
          <p:cNvPr id="9" name="TextBox 8">
            <a:extLst>
              <a:ext uri="{FF2B5EF4-FFF2-40B4-BE49-F238E27FC236}">
                <a16:creationId xmlns:a16="http://schemas.microsoft.com/office/drawing/2014/main" id="{48DE5A45-817B-4369-B85C-F560D16DAC4C}"/>
              </a:ext>
            </a:extLst>
          </p:cNvPr>
          <p:cNvSpPr txBox="1"/>
          <p:nvPr/>
        </p:nvSpPr>
        <p:spPr>
          <a:xfrm>
            <a:off x="2932205" y="1317099"/>
            <a:ext cx="1712259" cy="523220"/>
          </a:xfrm>
          <a:prstGeom prst="rect">
            <a:avLst/>
          </a:prstGeom>
          <a:noFill/>
        </p:spPr>
        <p:txBody>
          <a:bodyPr wrap="square" rtlCol="0">
            <a:spAutoFit/>
          </a:bodyPr>
          <a:lstStyle/>
          <a:p>
            <a:r>
              <a:rPr lang="en-US" dirty="0">
                <a:solidFill>
                  <a:srgbClr val="C00000"/>
                </a:solidFill>
              </a:rPr>
              <a:t>Enter the start and end date range</a:t>
            </a:r>
          </a:p>
        </p:txBody>
      </p:sp>
      <p:cxnSp>
        <p:nvCxnSpPr>
          <p:cNvPr id="10" name="Straight Arrow Connector 9">
            <a:extLst>
              <a:ext uri="{FF2B5EF4-FFF2-40B4-BE49-F238E27FC236}">
                <a16:creationId xmlns:a16="http://schemas.microsoft.com/office/drawing/2014/main" id="{C732836A-F42E-4620-BFCC-D28CA5EDB98D}"/>
              </a:ext>
            </a:extLst>
          </p:cNvPr>
          <p:cNvCxnSpPr>
            <a:cxnSpLocks/>
          </p:cNvCxnSpPr>
          <p:nvPr/>
        </p:nvCxnSpPr>
        <p:spPr>
          <a:xfrm flipH="1">
            <a:off x="1694329" y="1727524"/>
            <a:ext cx="1237876" cy="113221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AB9B35-48C0-4EE5-B7D5-12AA5A832045}"/>
              </a:ext>
            </a:extLst>
          </p:cNvPr>
          <p:cNvCxnSpPr>
            <a:cxnSpLocks/>
          </p:cNvCxnSpPr>
          <p:nvPr/>
        </p:nvCxnSpPr>
        <p:spPr>
          <a:xfrm flipH="1">
            <a:off x="2721533" y="1727523"/>
            <a:ext cx="210672" cy="132056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834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8E95ED-CD6B-484C-9F5D-B4D0966BA1A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34</a:t>
            </a:fld>
            <a:endParaRPr lang="en-US"/>
          </a:p>
        </p:txBody>
      </p:sp>
      <p:pic>
        <p:nvPicPr>
          <p:cNvPr id="6" name="Picture 5">
            <a:extLst>
              <a:ext uri="{FF2B5EF4-FFF2-40B4-BE49-F238E27FC236}">
                <a16:creationId xmlns:a16="http://schemas.microsoft.com/office/drawing/2014/main" id="{478D7536-1385-4CF1-93F2-53F455024491}"/>
              </a:ext>
            </a:extLst>
          </p:cNvPr>
          <p:cNvPicPr>
            <a:picLocks noChangeAspect="1"/>
          </p:cNvPicPr>
          <p:nvPr/>
        </p:nvPicPr>
        <p:blipFill>
          <a:blip r:embed="rId2"/>
          <a:stretch>
            <a:fillRect/>
          </a:stretch>
        </p:blipFill>
        <p:spPr>
          <a:xfrm>
            <a:off x="0" y="0"/>
            <a:ext cx="9144000" cy="5934075"/>
          </a:xfrm>
          <a:prstGeom prst="rect">
            <a:avLst/>
          </a:prstGeom>
        </p:spPr>
      </p:pic>
    </p:spTree>
    <p:extLst>
      <p:ext uri="{BB962C8B-B14F-4D97-AF65-F5344CB8AC3E}">
        <p14:creationId xmlns:p14="http://schemas.microsoft.com/office/powerpoint/2010/main" val="2873236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1834-8B5F-483E-80C0-E2D5E7137933}"/>
              </a:ext>
            </a:extLst>
          </p:cNvPr>
          <p:cNvSpPr>
            <a:spLocks noGrp="1"/>
          </p:cNvSpPr>
          <p:nvPr>
            <p:ph type="title"/>
          </p:nvPr>
        </p:nvSpPr>
        <p:spPr/>
        <p:txBody>
          <a:bodyPr/>
          <a:lstStyle/>
          <a:p>
            <a:r>
              <a:rPr lang="en-US" sz="3200" b="1" dirty="0">
                <a:solidFill>
                  <a:srgbClr val="0080A8"/>
                </a:solidFill>
                <a:latin typeface="+mj-lt"/>
              </a:rPr>
              <a:t>Requesting Access to GED Manager</a:t>
            </a:r>
          </a:p>
        </p:txBody>
      </p:sp>
      <p:sp>
        <p:nvSpPr>
          <p:cNvPr id="3" name="Text Placeholder 2">
            <a:extLst>
              <a:ext uri="{FF2B5EF4-FFF2-40B4-BE49-F238E27FC236}">
                <a16:creationId xmlns:a16="http://schemas.microsoft.com/office/drawing/2014/main" id="{A0F00A94-4E4F-4DD8-9DDA-856284ABEDCF}"/>
              </a:ext>
            </a:extLst>
          </p:cNvPr>
          <p:cNvSpPr>
            <a:spLocks noGrp="1"/>
          </p:cNvSpPr>
          <p:nvPr>
            <p:ph type="body" idx="1"/>
          </p:nvPr>
        </p:nvSpPr>
        <p:spPr>
          <a:xfrm>
            <a:off x="315022" y="1805688"/>
            <a:ext cx="8513956" cy="4048312"/>
          </a:xfrm>
        </p:spPr>
        <p:txBody>
          <a:bodyPr/>
          <a:lstStyle/>
          <a:p>
            <a:r>
              <a:rPr lang="en-US" dirty="0"/>
              <a:t>Let your center director know you want access to GED Manager. They will contact Stephanie Patton at the State office to request access. </a:t>
            </a:r>
          </a:p>
          <a:p>
            <a:r>
              <a:rPr lang="en-US" dirty="0"/>
              <a:t>You will receive log-in information and an overview guide to get started. </a:t>
            </a:r>
          </a:p>
          <a:p>
            <a:r>
              <a:rPr lang="en-US" dirty="0"/>
              <a:t>Let me know if you have any questions or need further guidance on using it </a:t>
            </a:r>
          </a:p>
          <a:p>
            <a:r>
              <a:rPr lang="en-US" dirty="0">
                <a:hlinkClick r:id="rId2"/>
              </a:rPr>
              <a:t>Elizabeth.Lanphear@ged.com</a:t>
            </a:r>
            <a:r>
              <a:rPr lang="en-US" dirty="0"/>
              <a:t>, 913-283-0121</a:t>
            </a:r>
          </a:p>
          <a:p>
            <a:endParaRPr lang="en-US" dirty="0"/>
          </a:p>
        </p:txBody>
      </p:sp>
      <p:sp>
        <p:nvSpPr>
          <p:cNvPr id="4" name="Slide Number Placeholder 3">
            <a:extLst>
              <a:ext uri="{FF2B5EF4-FFF2-40B4-BE49-F238E27FC236}">
                <a16:creationId xmlns:a16="http://schemas.microsoft.com/office/drawing/2014/main" id="{AFAA2830-2782-4B39-8392-AA268AE26C0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35</a:t>
            </a:fld>
            <a:endParaRPr lang="en-US" dirty="0"/>
          </a:p>
        </p:txBody>
      </p:sp>
    </p:spTree>
    <p:extLst>
      <p:ext uri="{BB962C8B-B14F-4D97-AF65-F5344CB8AC3E}">
        <p14:creationId xmlns:p14="http://schemas.microsoft.com/office/powerpoint/2010/main" val="1967596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32BD-9291-478B-A201-6E0CF1799798}"/>
              </a:ext>
            </a:extLst>
          </p:cNvPr>
          <p:cNvSpPr>
            <a:spLocks noGrp="1"/>
          </p:cNvSpPr>
          <p:nvPr>
            <p:ph type="title"/>
          </p:nvPr>
        </p:nvSpPr>
        <p:spPr/>
        <p:txBody>
          <a:bodyPr/>
          <a:lstStyle/>
          <a:p>
            <a:r>
              <a:rPr lang="en-US" sz="3200" b="1" dirty="0">
                <a:solidFill>
                  <a:srgbClr val="0080A8"/>
                </a:solidFill>
                <a:latin typeface="+mj-lt"/>
              </a:rPr>
              <a:t>GED Manager Accounts</a:t>
            </a:r>
          </a:p>
        </p:txBody>
      </p:sp>
      <p:sp>
        <p:nvSpPr>
          <p:cNvPr id="3" name="Text Placeholder 2">
            <a:extLst>
              <a:ext uri="{FF2B5EF4-FFF2-40B4-BE49-F238E27FC236}">
                <a16:creationId xmlns:a16="http://schemas.microsoft.com/office/drawing/2014/main" id="{E6B396AF-0F64-4BAA-82D4-FD67313482E5}"/>
              </a:ext>
            </a:extLst>
          </p:cNvPr>
          <p:cNvSpPr>
            <a:spLocks noGrp="1"/>
          </p:cNvSpPr>
          <p:nvPr>
            <p:ph type="body" idx="1"/>
          </p:nvPr>
        </p:nvSpPr>
        <p:spPr/>
        <p:txBody>
          <a:bodyPr/>
          <a:lstStyle/>
          <a:p>
            <a:r>
              <a:rPr lang="en-US" dirty="0"/>
              <a:t>User accounts will be inactivated after 180 days of not logging into GED Manager. If you attempt to log in after this period of time you will be notified that your account is inactive</a:t>
            </a:r>
          </a:p>
          <a:p>
            <a:pPr marL="71438" indent="0">
              <a:buNone/>
            </a:pPr>
            <a:r>
              <a:rPr lang="en-US" dirty="0"/>
              <a:t> </a:t>
            </a:r>
          </a:p>
          <a:p>
            <a:r>
              <a:rPr lang="en-US" dirty="0"/>
              <a:t>Inactive users that still need GED Manager will have to go through a process of being re-approved for access.</a:t>
            </a:r>
          </a:p>
        </p:txBody>
      </p:sp>
      <p:sp>
        <p:nvSpPr>
          <p:cNvPr id="4" name="Slide Number Placeholder 3">
            <a:extLst>
              <a:ext uri="{FF2B5EF4-FFF2-40B4-BE49-F238E27FC236}">
                <a16:creationId xmlns:a16="http://schemas.microsoft.com/office/drawing/2014/main" id="{3B4783E4-0494-484C-B7CF-FBC0C00E3FB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36</a:t>
            </a:fld>
            <a:endParaRPr lang="en-US"/>
          </a:p>
        </p:txBody>
      </p:sp>
    </p:spTree>
    <p:extLst>
      <p:ext uri="{BB962C8B-B14F-4D97-AF65-F5344CB8AC3E}">
        <p14:creationId xmlns:p14="http://schemas.microsoft.com/office/powerpoint/2010/main" val="1181423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5"/>
          <p:cNvSpPr txBox="1">
            <a:spLocks noGrp="1"/>
          </p:cNvSpPr>
          <p:nvPr>
            <p:ph type="title"/>
          </p:nvPr>
        </p:nvSpPr>
        <p:spPr>
          <a:xfrm>
            <a:off x="301086" y="880953"/>
            <a:ext cx="4457700" cy="36816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4500"/>
              <a:buFont typeface="Rockwell"/>
              <a:buNone/>
            </a:pPr>
            <a:r>
              <a:rPr lang="en-US" sz="4500" b="0" i="0" u="none" strike="noStrike" cap="none" dirty="0" err="1">
                <a:solidFill>
                  <a:schemeClr val="lt1"/>
                </a:solidFill>
                <a:latin typeface="Rockwell"/>
                <a:ea typeface="Rockwell"/>
                <a:cs typeface="Rockwell"/>
                <a:sym typeface="Rockwell"/>
              </a:rPr>
              <a:t>GEDWorks</a:t>
            </a:r>
            <a:r>
              <a:rPr lang="en-US" sz="4500" b="0" i="0" u="none" strike="noStrike" cap="small" baseline="30000" dirty="0" err="1">
                <a:solidFill>
                  <a:schemeClr val="lt1"/>
                </a:solidFill>
                <a:latin typeface="Rockwell"/>
                <a:ea typeface="Rockwell"/>
                <a:cs typeface="Rockwell"/>
                <a:sym typeface="Rockwell"/>
              </a:rPr>
              <a:t>tm</a:t>
            </a:r>
            <a:endParaRPr dirty="0"/>
          </a:p>
        </p:txBody>
      </p:sp>
      <p:pic>
        <p:nvPicPr>
          <p:cNvPr id="845" name="Google Shape;845;p115"/>
          <p:cNvPicPr preferRelativeResize="0">
            <a:picLocks noGrp="1"/>
          </p:cNvPicPr>
          <p:nvPr>
            <p:ph type="pic" idx="2"/>
          </p:nvPr>
        </p:nvPicPr>
        <p:blipFill rotWithShape="1">
          <a:blip r:embed="rId3">
            <a:alphaModFix/>
          </a:blip>
          <a:srcRect l="311" t="-3168" r="57009" b="-362"/>
          <a:stretch/>
        </p:blipFill>
        <p:spPr>
          <a:xfrm>
            <a:off x="5043487" y="230187"/>
            <a:ext cx="4114800" cy="6651000"/>
          </a:xfrm>
          <a:prstGeom prst="rect">
            <a:avLst/>
          </a:prstGeom>
          <a:solidFill>
            <a:schemeClr val="accent1"/>
          </a:solidFill>
          <a:ln>
            <a:noFill/>
          </a:ln>
        </p:spPr>
      </p:pic>
    </p:spTree>
    <p:extLst>
      <p:ext uri="{BB962C8B-B14F-4D97-AF65-F5344CB8AC3E}">
        <p14:creationId xmlns:p14="http://schemas.microsoft.com/office/powerpoint/2010/main" val="263656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Autofit/>
          </a:bodyPr>
          <a:lstStyle/>
          <a:p>
            <a:pPr marL="0" lvl="0" indent="0"/>
            <a:r>
              <a:rPr lang="en-US" sz="3200" b="1" dirty="0">
                <a:solidFill>
                  <a:srgbClr val="0080A8"/>
                </a:solidFill>
                <a:latin typeface="+mj-lt"/>
              </a:rPr>
              <a:t>What is </a:t>
            </a:r>
            <a:r>
              <a:rPr lang="en-US" sz="3200" b="1" dirty="0" err="1">
                <a:solidFill>
                  <a:srgbClr val="0080A8"/>
                </a:solidFill>
                <a:latin typeface="+mj-lt"/>
              </a:rPr>
              <a:t>GEDWorks</a:t>
            </a:r>
            <a:r>
              <a:rPr lang="en-US" sz="3200" b="1" cap="small" baseline="30000" dirty="0" err="1">
                <a:solidFill>
                  <a:srgbClr val="0080A8"/>
                </a:solidFill>
                <a:latin typeface="+mj-lt"/>
              </a:rPr>
              <a:t>TM</a:t>
            </a:r>
            <a:endParaRPr sz="3200" b="1" cap="small" baseline="30000" dirty="0">
              <a:solidFill>
                <a:srgbClr val="0080A8"/>
              </a:solidFill>
              <a:latin typeface="+mj-lt"/>
            </a:endParaRPr>
          </a:p>
        </p:txBody>
      </p:sp>
      <p:sp>
        <p:nvSpPr>
          <p:cNvPr id="276" name="Google Shape;276;p37"/>
          <p:cNvSpPr txBox="1">
            <a:spLocks noGrp="1"/>
          </p:cNvSpPr>
          <p:nvPr>
            <p:ph type="body" idx="1"/>
          </p:nvPr>
        </p:nvSpPr>
        <p:spPr>
          <a:xfrm>
            <a:off x="457200" y="2124635"/>
            <a:ext cx="8143875" cy="4001528"/>
          </a:xfrm>
          <a:prstGeom prst="rect">
            <a:avLst/>
          </a:prstGeom>
          <a:noFill/>
          <a:ln>
            <a:noFill/>
          </a:ln>
        </p:spPr>
        <p:txBody>
          <a:bodyPr spcFirstLastPara="1" wrap="square" lIns="91425" tIns="45700" rIns="91425" bIns="45700" anchor="t" anchorCtr="0">
            <a:noAutofit/>
          </a:bodyPr>
          <a:lstStyle/>
          <a:p>
            <a:pPr marL="171442" marR="0" lvl="0" indent="-171442" algn="l" rtl="0">
              <a:lnSpc>
                <a:spcPct val="90000"/>
              </a:lnSpc>
              <a:spcBef>
                <a:spcPts val="0"/>
              </a:spcBef>
              <a:spcAft>
                <a:spcPts val="0"/>
              </a:spcAft>
              <a:buClr>
                <a:srgbClr val="AEABAB"/>
              </a:buClr>
              <a:buSzPts val="2475"/>
              <a:buFont typeface="Arial"/>
              <a:buChar char="•"/>
            </a:pPr>
            <a:r>
              <a:rPr lang="en-US" sz="2250" b="0" i="0" u="none" strike="noStrike" cap="none" dirty="0" err="1">
                <a:solidFill>
                  <a:schemeClr val="dk1"/>
                </a:solidFill>
                <a:latin typeface="Arial"/>
                <a:ea typeface="Arial"/>
                <a:cs typeface="Arial"/>
                <a:sym typeface="Arial"/>
              </a:rPr>
              <a:t>GEDWorks</a:t>
            </a:r>
            <a:r>
              <a:rPr lang="en-US" sz="2250" b="0" i="0" u="none" strike="noStrike" cap="none" dirty="0">
                <a:solidFill>
                  <a:schemeClr val="dk1"/>
                </a:solidFill>
                <a:latin typeface="Arial"/>
                <a:ea typeface="Arial"/>
                <a:cs typeface="Arial"/>
                <a:sym typeface="Arial"/>
              </a:rPr>
              <a:t>™ is a program designed for employers to sponsor the GED</a:t>
            </a:r>
            <a:r>
              <a:rPr lang="en-US" sz="2250" b="0" i="0" u="none" strike="noStrike" cap="none" baseline="30000" dirty="0">
                <a:solidFill>
                  <a:schemeClr val="dk1"/>
                </a:solidFill>
                <a:latin typeface="Arial"/>
                <a:ea typeface="Arial"/>
                <a:cs typeface="Arial"/>
                <a:sym typeface="Arial"/>
              </a:rPr>
              <a:t>®</a:t>
            </a:r>
            <a:r>
              <a:rPr lang="en-US" sz="2250" b="0" i="0" u="none" strike="noStrike" cap="none" dirty="0">
                <a:solidFill>
                  <a:schemeClr val="dk1"/>
                </a:solidFill>
                <a:latin typeface="Arial"/>
                <a:ea typeface="Arial"/>
                <a:cs typeface="Arial"/>
                <a:sym typeface="Arial"/>
              </a:rPr>
              <a:t> test for their employees</a:t>
            </a:r>
            <a:endParaRPr dirty="0"/>
          </a:p>
          <a:p>
            <a:pPr marL="171442" marR="0" lvl="0" indent="-171442" algn="l" rtl="0">
              <a:lnSpc>
                <a:spcPct val="90000"/>
              </a:lnSpc>
              <a:spcBef>
                <a:spcPts val="750"/>
              </a:spcBef>
              <a:spcAft>
                <a:spcPts val="0"/>
              </a:spcAft>
              <a:buClr>
                <a:srgbClr val="AEABAB"/>
              </a:buClr>
              <a:buSzPts val="2475"/>
              <a:buFont typeface="Arial"/>
              <a:buChar char="•"/>
            </a:pPr>
            <a:r>
              <a:rPr lang="en-US" sz="2250" b="0" i="0" u="none" strike="noStrike" cap="none" dirty="0">
                <a:solidFill>
                  <a:schemeClr val="dk1"/>
                </a:solidFill>
                <a:latin typeface="Arial"/>
                <a:ea typeface="Arial"/>
                <a:cs typeface="Arial"/>
                <a:sym typeface="Arial"/>
              </a:rPr>
              <a:t>All-inclusive program gives the student all the tools they need to pass the test</a:t>
            </a:r>
            <a:endParaRPr dirty="0"/>
          </a:p>
          <a:p>
            <a:pPr marL="171442" marR="0" lvl="0" indent="-171442" algn="l" rtl="0">
              <a:lnSpc>
                <a:spcPct val="90000"/>
              </a:lnSpc>
              <a:spcBef>
                <a:spcPts val="750"/>
              </a:spcBef>
              <a:spcAft>
                <a:spcPts val="0"/>
              </a:spcAft>
              <a:buClr>
                <a:srgbClr val="AEABAB"/>
              </a:buClr>
              <a:buSzPts val="2475"/>
              <a:buFont typeface="Arial"/>
              <a:buChar char="•"/>
            </a:pPr>
            <a:r>
              <a:rPr lang="en-US" sz="2250" b="0" i="0" u="none" strike="noStrike" cap="none" dirty="0">
                <a:solidFill>
                  <a:schemeClr val="dk1"/>
                </a:solidFill>
                <a:latin typeface="Arial"/>
                <a:ea typeface="Arial"/>
                <a:cs typeface="Arial"/>
                <a:sym typeface="Arial"/>
              </a:rPr>
              <a:t>Available nationally</a:t>
            </a:r>
            <a:endParaRPr dirty="0"/>
          </a:p>
          <a:p>
            <a:pPr marL="171442" marR="0" lvl="0" indent="-171442" algn="l" rtl="0">
              <a:lnSpc>
                <a:spcPct val="90000"/>
              </a:lnSpc>
              <a:spcBef>
                <a:spcPts val="750"/>
              </a:spcBef>
              <a:spcAft>
                <a:spcPts val="0"/>
              </a:spcAft>
              <a:buClr>
                <a:srgbClr val="AEABAB"/>
              </a:buClr>
              <a:buSzPts val="2475"/>
              <a:buFont typeface="Arial"/>
              <a:buChar char="•"/>
            </a:pPr>
            <a:r>
              <a:rPr lang="en-US" sz="2250" b="0" i="0" u="sng" strike="noStrike" cap="none" dirty="0">
                <a:solidFill>
                  <a:schemeClr val="hlink"/>
                </a:solidFill>
                <a:latin typeface="Arial"/>
                <a:ea typeface="Arial"/>
                <a:cs typeface="Arial"/>
                <a:sym typeface="Arial"/>
                <a:hlinkClick r:id="rId3"/>
              </a:rPr>
              <a:t>www.GEDWorks.com</a:t>
            </a:r>
            <a:r>
              <a:rPr lang="en-US" sz="2250" b="0" i="0" u="none" strike="noStrike" cap="none" dirty="0">
                <a:solidFill>
                  <a:schemeClr val="dk1"/>
                </a:solidFill>
                <a:latin typeface="Arial"/>
                <a:ea typeface="Arial"/>
                <a:cs typeface="Arial"/>
                <a:sym typeface="Arial"/>
              </a:rPr>
              <a:t> </a:t>
            </a:r>
            <a:endParaRPr dirty="0"/>
          </a:p>
          <a:p>
            <a:pPr marL="171442" marR="0" lvl="0" indent="-171442" algn="l" rtl="0">
              <a:lnSpc>
                <a:spcPct val="90000"/>
              </a:lnSpc>
              <a:spcBef>
                <a:spcPts val="750"/>
              </a:spcBef>
              <a:spcAft>
                <a:spcPts val="0"/>
              </a:spcAft>
              <a:buClr>
                <a:srgbClr val="AEABAB"/>
              </a:buClr>
              <a:buSzPts val="2475"/>
              <a:buFont typeface="Arial"/>
              <a:buNone/>
            </a:pPr>
            <a:endParaRPr sz="2250" b="0" i="0" u="none" strike="noStrike" cap="none" dirty="0">
              <a:solidFill>
                <a:schemeClr val="dk1"/>
              </a:solidFill>
              <a:latin typeface="Arial"/>
              <a:ea typeface="Arial"/>
              <a:cs typeface="Arial"/>
              <a:sym typeface="Arial"/>
            </a:endParaRPr>
          </a:p>
        </p:txBody>
      </p:sp>
      <p:sp>
        <p:nvSpPr>
          <p:cNvPr id="277" name="Google Shape;277;p37"/>
          <p:cNvSpPr txBox="1">
            <a:spLocks noGrp="1"/>
          </p:cNvSpPr>
          <p:nvPr>
            <p:ph type="sldNum" idx="12"/>
          </p:nvPr>
        </p:nvSpPr>
        <p:spPr>
          <a:xfrm>
            <a:off x="457200" y="6299200"/>
            <a:ext cx="458788" cy="3222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4A9"/>
              </a:buClr>
              <a:buSzPts val="1200"/>
              <a:buFont typeface="Arial"/>
              <a:buNone/>
            </a:pPr>
            <a:fld id="{00000000-1234-1234-1234-123412341234}" type="slidenum">
              <a:rPr lang="en-US" sz="1200">
                <a:solidFill>
                  <a:srgbClr val="0084A9"/>
                </a:solidFill>
                <a:latin typeface="Arial"/>
                <a:ea typeface="Arial"/>
                <a:cs typeface="Arial"/>
                <a:sym typeface="Arial"/>
              </a:rPr>
              <a:t>38</a:t>
            </a:fld>
            <a:endParaRPr sz="1200">
              <a:solidFill>
                <a:srgbClr val="0084A9"/>
              </a:solidFill>
              <a:latin typeface="Arial"/>
              <a:ea typeface="Arial"/>
              <a:cs typeface="Arial"/>
              <a:sym typeface="Arial"/>
            </a:endParaRPr>
          </a:p>
        </p:txBody>
      </p:sp>
      <p:pic>
        <p:nvPicPr>
          <p:cNvPr id="278" name="Google Shape;278;p37" descr="GED-Works-Logo-Final.jpg"/>
          <p:cNvPicPr preferRelativeResize="0"/>
          <p:nvPr/>
        </p:nvPicPr>
        <p:blipFill rotWithShape="1">
          <a:blip r:embed="rId4">
            <a:alphaModFix/>
          </a:blip>
          <a:srcRect/>
          <a:stretch/>
        </p:blipFill>
        <p:spPr>
          <a:xfrm>
            <a:off x="7410450" y="846698"/>
            <a:ext cx="1565275" cy="1104900"/>
          </a:xfrm>
          <a:prstGeom prst="rect">
            <a:avLst/>
          </a:prstGeom>
          <a:noFill/>
          <a:ln>
            <a:noFill/>
          </a:ln>
        </p:spPr>
      </p:pic>
    </p:spTree>
    <p:extLst>
      <p:ext uri="{BB962C8B-B14F-4D97-AF65-F5344CB8AC3E}">
        <p14:creationId xmlns:p14="http://schemas.microsoft.com/office/powerpoint/2010/main" val="602562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p:nvPr/>
        </p:nvSpPr>
        <p:spPr>
          <a:xfrm>
            <a:off x="12357" y="1091654"/>
            <a:ext cx="9144000" cy="811321"/>
          </a:xfrm>
          <a:prstGeom prst="rect">
            <a:avLst/>
          </a:prstGeom>
          <a:solidFill>
            <a:srgbClr val="222A35">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284" name="Google Shape;284;p38"/>
          <p:cNvSpPr txBox="1">
            <a:spLocks noGrp="1"/>
          </p:cNvSpPr>
          <p:nvPr>
            <p:ph type="body" idx="1"/>
          </p:nvPr>
        </p:nvSpPr>
        <p:spPr>
          <a:xfrm>
            <a:off x="142051" y="1902985"/>
            <a:ext cx="4614300" cy="405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EABAB"/>
              </a:buClr>
              <a:buSzPts val="4455"/>
              <a:buFont typeface="Arial"/>
              <a:buNone/>
            </a:pPr>
            <a:r>
              <a:rPr lang="en-US" sz="4050" b="1" i="0" u="none" strike="noStrike" cap="none">
                <a:solidFill>
                  <a:schemeClr val="lt1"/>
                </a:solidFill>
                <a:latin typeface="Arial"/>
                <a:ea typeface="Arial"/>
                <a:cs typeface="Arial"/>
                <a:sym typeface="Arial"/>
              </a:rPr>
              <a:t>Our Partners Include</a:t>
            </a:r>
            <a:endParaRPr/>
          </a:p>
        </p:txBody>
      </p:sp>
      <p:sp>
        <p:nvSpPr>
          <p:cNvPr id="285" name="Google Shape;285;p38"/>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888888"/>
                </a:solidFill>
                <a:latin typeface="Arial"/>
                <a:ea typeface="Arial"/>
                <a:cs typeface="Arial"/>
                <a:sym typeface="Arial"/>
              </a:rPr>
              <a:t>39</a:t>
            </a:fld>
            <a:endParaRPr sz="900">
              <a:solidFill>
                <a:srgbClr val="888888"/>
              </a:solidFill>
              <a:latin typeface="Arial"/>
              <a:ea typeface="Arial"/>
              <a:cs typeface="Arial"/>
              <a:sym typeface="Arial"/>
            </a:endParaRPr>
          </a:p>
        </p:txBody>
      </p:sp>
      <p:sp>
        <p:nvSpPr>
          <p:cNvPr id="286" name="Google Shape;286;p38"/>
          <p:cNvSpPr txBox="1"/>
          <p:nvPr/>
        </p:nvSpPr>
        <p:spPr>
          <a:xfrm>
            <a:off x="1285103" y="1147161"/>
            <a:ext cx="6573794" cy="557281"/>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4050"/>
              <a:buFont typeface="Arial"/>
              <a:buNone/>
            </a:pPr>
            <a:r>
              <a:rPr lang="en-US" sz="4050" b="1">
                <a:solidFill>
                  <a:srgbClr val="FFFFFF"/>
                </a:solidFill>
                <a:latin typeface="Arial"/>
                <a:ea typeface="Arial"/>
                <a:cs typeface="Arial"/>
                <a:sym typeface="Arial"/>
              </a:rPr>
              <a:t>Our Partners Include</a:t>
            </a:r>
            <a:endParaRPr sz="4050" b="1">
              <a:solidFill>
                <a:srgbClr val="FFFFFF"/>
              </a:solidFill>
              <a:latin typeface="Arial"/>
              <a:ea typeface="Arial"/>
              <a:cs typeface="Arial"/>
              <a:sym typeface="Arial"/>
            </a:endParaRPr>
          </a:p>
        </p:txBody>
      </p:sp>
      <p:sp>
        <p:nvSpPr>
          <p:cNvPr id="287" name="Google Shape;287;p38"/>
          <p:cNvSpPr txBox="1"/>
          <p:nvPr/>
        </p:nvSpPr>
        <p:spPr>
          <a:xfrm>
            <a:off x="370721" y="2091635"/>
            <a:ext cx="4335750" cy="3947221"/>
          </a:xfrm>
          <a:prstGeom prst="rect">
            <a:avLst/>
          </a:prstGeom>
          <a:noFill/>
          <a:ln>
            <a:noFill/>
          </a:ln>
        </p:spPr>
        <p:txBody>
          <a:bodyPr spcFirstLastPara="1" wrap="square" lIns="91425" tIns="45700" rIns="91425" bIns="45700" anchor="t" anchorCtr="0">
            <a:noAutofit/>
          </a:bodyPr>
          <a:lstStyle/>
          <a:p>
            <a:pPr marL="257175" marR="0" lvl="0" indent="-257175" algn="l" rtl="0">
              <a:spcBef>
                <a:spcPts val="0"/>
              </a:spcBef>
              <a:spcAft>
                <a:spcPts val="0"/>
              </a:spcAft>
              <a:buClr>
                <a:srgbClr val="000000"/>
              </a:buClr>
              <a:buSzPts val="1800"/>
              <a:buFont typeface="Arial"/>
              <a:buChar char="•"/>
            </a:pPr>
            <a:r>
              <a:rPr lang="en-US" sz="1800" dirty="0">
                <a:solidFill>
                  <a:srgbClr val="000000"/>
                </a:solidFill>
              </a:rPr>
              <a:t>Pizza Hut</a:t>
            </a:r>
            <a:endParaRPr sz="1800" dirty="0"/>
          </a:p>
          <a:p>
            <a:pPr marL="257175" marR="0" lvl="0" indent="-257175" algn="l" rtl="0">
              <a:spcBef>
                <a:spcPts val="0"/>
              </a:spcBef>
              <a:spcAft>
                <a:spcPts val="0"/>
              </a:spcAft>
              <a:buClr>
                <a:srgbClr val="000000"/>
              </a:buClr>
              <a:buSzPts val="1800"/>
              <a:buFont typeface="Arial"/>
              <a:buChar char="•"/>
            </a:pPr>
            <a:r>
              <a:rPr lang="en-US" sz="1800" dirty="0">
                <a:solidFill>
                  <a:srgbClr val="000000"/>
                </a:solidFill>
              </a:rPr>
              <a:t>KFC</a:t>
            </a:r>
            <a:endParaRPr sz="1800" dirty="0"/>
          </a:p>
          <a:p>
            <a:pPr marL="257175" marR="0" lvl="0" indent="-257175" algn="l" rtl="0">
              <a:spcBef>
                <a:spcPts val="0"/>
              </a:spcBef>
              <a:spcAft>
                <a:spcPts val="0"/>
              </a:spcAft>
              <a:buClr>
                <a:srgbClr val="000000"/>
              </a:buClr>
              <a:buSzPts val="1800"/>
              <a:buFont typeface="Arial"/>
              <a:buChar char="•"/>
            </a:pPr>
            <a:r>
              <a:rPr lang="en-US" sz="1800" dirty="0">
                <a:solidFill>
                  <a:srgbClr val="000000"/>
                </a:solidFill>
              </a:rPr>
              <a:t>Taco Bell</a:t>
            </a:r>
            <a:endParaRPr sz="1800" dirty="0"/>
          </a:p>
          <a:p>
            <a:pPr marL="257175" marR="0" lvl="0" indent="-257175" algn="l" rtl="0">
              <a:spcBef>
                <a:spcPts val="0"/>
              </a:spcBef>
              <a:spcAft>
                <a:spcPts val="0"/>
              </a:spcAft>
              <a:buClr>
                <a:srgbClr val="000000"/>
              </a:buClr>
              <a:buSzPts val="1800"/>
              <a:buFont typeface="Arial"/>
              <a:buChar char="•"/>
            </a:pPr>
            <a:r>
              <a:rPr lang="en-US" sz="1800" dirty="0">
                <a:solidFill>
                  <a:srgbClr val="000000"/>
                </a:solidFill>
              </a:rPr>
              <a:t>American Tire Distributors</a:t>
            </a:r>
            <a:endParaRPr sz="1800" dirty="0"/>
          </a:p>
          <a:p>
            <a:pPr marL="257175" marR="0" lvl="0" indent="-257175" algn="l" rtl="0">
              <a:spcBef>
                <a:spcPts val="0"/>
              </a:spcBef>
              <a:spcAft>
                <a:spcPts val="0"/>
              </a:spcAft>
              <a:buClr>
                <a:srgbClr val="000000"/>
              </a:buClr>
              <a:buSzPts val="1800"/>
              <a:buFont typeface="Arial"/>
              <a:buChar char="•"/>
            </a:pPr>
            <a:r>
              <a:rPr lang="en-US" sz="1800" dirty="0">
                <a:solidFill>
                  <a:srgbClr val="000000"/>
                </a:solidFill>
              </a:rPr>
              <a:t>American Hotel &amp; Lodging Association</a:t>
            </a:r>
            <a:endParaRPr sz="1800" dirty="0"/>
          </a:p>
          <a:p>
            <a:pPr marL="257175" marR="0" lvl="0" indent="-257175" algn="l" rtl="0">
              <a:spcBef>
                <a:spcPts val="0"/>
              </a:spcBef>
              <a:spcAft>
                <a:spcPts val="0"/>
              </a:spcAft>
              <a:buClr>
                <a:srgbClr val="000000"/>
              </a:buClr>
              <a:buSzPts val="1800"/>
              <a:buFont typeface="Arial"/>
              <a:buChar char="•"/>
            </a:pPr>
            <a:r>
              <a:rPr lang="en-US" sz="1800" dirty="0">
                <a:solidFill>
                  <a:srgbClr val="000000"/>
                </a:solidFill>
              </a:rPr>
              <a:t>Jiffy Lube</a:t>
            </a:r>
            <a:endParaRPr sz="1800" dirty="0"/>
          </a:p>
          <a:p>
            <a:pPr marL="257175" marR="0" lvl="0" indent="-257175" algn="l" rtl="0">
              <a:spcBef>
                <a:spcPts val="0"/>
              </a:spcBef>
              <a:spcAft>
                <a:spcPts val="0"/>
              </a:spcAft>
              <a:buClr>
                <a:srgbClr val="000000"/>
              </a:buClr>
              <a:buSzPts val="1800"/>
              <a:buFont typeface="Arial"/>
              <a:buChar char="•"/>
            </a:pPr>
            <a:r>
              <a:rPr lang="en-US" sz="1800" dirty="0">
                <a:solidFill>
                  <a:srgbClr val="000000"/>
                </a:solidFill>
              </a:rPr>
              <a:t>Total Wine &amp; More</a:t>
            </a:r>
            <a:endParaRPr sz="1800" dirty="0"/>
          </a:p>
          <a:p>
            <a:pPr marL="257175" marR="0" lvl="0" indent="-257175" algn="l" rtl="0">
              <a:spcBef>
                <a:spcPts val="0"/>
              </a:spcBef>
              <a:spcAft>
                <a:spcPts val="0"/>
              </a:spcAft>
              <a:buClr>
                <a:srgbClr val="000000"/>
              </a:buClr>
              <a:buSzPts val="1800"/>
              <a:buFont typeface="Arial"/>
              <a:buChar char="•"/>
            </a:pPr>
            <a:r>
              <a:rPr lang="en-US" sz="1800" dirty="0">
                <a:solidFill>
                  <a:srgbClr val="000000"/>
                </a:solidFill>
              </a:rPr>
              <a:t>Red Roof</a:t>
            </a:r>
            <a:endParaRPr sz="1800" dirty="0"/>
          </a:p>
          <a:p>
            <a:pPr lvl="0" indent="-114300">
              <a:buClr>
                <a:schemeClr val="dk1"/>
              </a:buClr>
              <a:buSzPts val="1800"/>
              <a:buFont typeface="Arial"/>
              <a:buChar char="•"/>
            </a:pPr>
            <a:r>
              <a:rPr lang="en-US" sz="1800" dirty="0">
                <a:solidFill>
                  <a:schemeClr val="dk1"/>
                </a:solidFill>
              </a:rPr>
              <a:t>  Winn Dixie</a:t>
            </a:r>
          </a:p>
          <a:p>
            <a:pPr lvl="0" indent="-114300">
              <a:buClr>
                <a:schemeClr val="dk1"/>
              </a:buClr>
              <a:buSzPts val="1800"/>
              <a:buFont typeface="Arial"/>
              <a:buChar char="•"/>
            </a:pPr>
            <a:r>
              <a:rPr lang="en-US" sz="1800" dirty="0">
                <a:solidFill>
                  <a:schemeClr val="dk1"/>
                </a:solidFill>
              </a:rPr>
              <a:t>  Manpower</a:t>
            </a:r>
          </a:p>
          <a:p>
            <a:pPr marL="257175" marR="0" lvl="0" indent="0" algn="l" rtl="0">
              <a:spcBef>
                <a:spcPts val="0"/>
              </a:spcBef>
              <a:spcAft>
                <a:spcPts val="0"/>
              </a:spcAft>
              <a:buNone/>
            </a:pPr>
            <a:endParaRPr sz="1800" dirty="0">
              <a:solidFill>
                <a:srgbClr val="000000"/>
              </a:solidFill>
              <a:latin typeface="Arial"/>
              <a:ea typeface="Arial"/>
              <a:cs typeface="Arial"/>
              <a:sym typeface="Arial"/>
            </a:endParaRPr>
          </a:p>
        </p:txBody>
      </p:sp>
      <p:sp>
        <p:nvSpPr>
          <p:cNvPr id="288" name="Google Shape;288;p38"/>
          <p:cNvSpPr txBox="1"/>
          <p:nvPr/>
        </p:nvSpPr>
        <p:spPr>
          <a:xfrm>
            <a:off x="5358425" y="2198775"/>
            <a:ext cx="3527700" cy="3798000"/>
          </a:xfrm>
          <a:prstGeom prst="rect">
            <a:avLst/>
          </a:prstGeom>
          <a:noFill/>
          <a:ln>
            <a:noFill/>
          </a:ln>
        </p:spPr>
        <p:txBody>
          <a:bodyPr spcFirstLastPara="1" wrap="square" lIns="91425" tIns="45700" rIns="91425" bIns="45700" anchor="t" anchorCtr="0">
            <a:noAutofit/>
          </a:bodyPr>
          <a:lstStyle/>
          <a:p>
            <a:pPr indent="-114300">
              <a:buClr>
                <a:schemeClr val="dk1"/>
              </a:buClr>
              <a:buSzPts val="1800"/>
              <a:buFont typeface="Arial"/>
              <a:buChar char="•"/>
            </a:pPr>
            <a:r>
              <a:rPr lang="en-US" sz="1800" dirty="0">
                <a:solidFill>
                  <a:schemeClr val="dk1"/>
                </a:solidFill>
              </a:rPr>
              <a:t>Chili’s </a:t>
            </a:r>
          </a:p>
          <a:p>
            <a:pPr marL="0" marR="0" lvl="0" indent="-114300" algn="l" rtl="0">
              <a:spcBef>
                <a:spcPts val="0"/>
              </a:spcBef>
              <a:spcAft>
                <a:spcPts val="0"/>
              </a:spcAft>
              <a:buClr>
                <a:schemeClr val="dk1"/>
              </a:buClr>
              <a:buSzPts val="1800"/>
              <a:buFont typeface="Arial"/>
              <a:buChar char="•"/>
            </a:pPr>
            <a:r>
              <a:rPr lang="en-US" sz="1800" dirty="0">
                <a:solidFill>
                  <a:schemeClr val="dk1"/>
                </a:solidFill>
              </a:rPr>
              <a:t>Maggiano’s Little Italy</a:t>
            </a:r>
            <a:endParaRPr sz="1800" dirty="0"/>
          </a:p>
          <a:p>
            <a:pPr marL="0" marR="0" lvl="0" indent="-114300" algn="l" rtl="0">
              <a:spcBef>
                <a:spcPts val="0"/>
              </a:spcBef>
              <a:spcAft>
                <a:spcPts val="0"/>
              </a:spcAft>
              <a:buClr>
                <a:schemeClr val="dk1"/>
              </a:buClr>
              <a:buSzPts val="1800"/>
              <a:buFont typeface="Arial"/>
              <a:buChar char="•"/>
            </a:pPr>
            <a:r>
              <a:rPr lang="en-US" sz="1800" dirty="0">
                <a:solidFill>
                  <a:schemeClr val="dk1"/>
                </a:solidFill>
              </a:rPr>
              <a:t>Texas Dept. of Transportation</a:t>
            </a:r>
            <a:endParaRPr sz="1800" dirty="0">
              <a:solidFill>
                <a:schemeClr val="dk1"/>
              </a:solidFill>
            </a:endParaRPr>
          </a:p>
          <a:p>
            <a:pPr marL="0" marR="0" lvl="0" indent="-114300" algn="l" rtl="0">
              <a:spcBef>
                <a:spcPts val="0"/>
              </a:spcBef>
              <a:spcAft>
                <a:spcPts val="0"/>
              </a:spcAft>
              <a:buClr>
                <a:schemeClr val="dk1"/>
              </a:buClr>
              <a:buSzPts val="1800"/>
              <a:buFont typeface="Arial"/>
              <a:buChar char="•"/>
            </a:pPr>
            <a:r>
              <a:rPr lang="en-US" sz="1800" dirty="0">
                <a:solidFill>
                  <a:schemeClr val="dk1"/>
                </a:solidFill>
              </a:rPr>
              <a:t>Sheetz</a:t>
            </a:r>
            <a:endParaRPr sz="1800" dirty="0">
              <a:solidFill>
                <a:schemeClr val="dk1"/>
              </a:solidFill>
            </a:endParaRPr>
          </a:p>
          <a:p>
            <a:pPr marL="0" marR="0" lvl="0" indent="-114300" algn="l" rtl="0">
              <a:spcBef>
                <a:spcPts val="0"/>
              </a:spcBef>
              <a:spcAft>
                <a:spcPts val="0"/>
              </a:spcAft>
              <a:buClr>
                <a:schemeClr val="dk1"/>
              </a:buClr>
              <a:buSzPts val="1800"/>
              <a:buFont typeface="Arial"/>
              <a:buChar char="•"/>
            </a:pPr>
            <a:r>
              <a:rPr lang="en-US" sz="1800" dirty="0">
                <a:solidFill>
                  <a:schemeClr val="dk1"/>
                </a:solidFill>
              </a:rPr>
              <a:t>Penguin Random House</a:t>
            </a:r>
            <a:endParaRPr sz="1800" dirty="0">
              <a:solidFill>
                <a:schemeClr val="dk1"/>
              </a:solidFill>
            </a:endParaRPr>
          </a:p>
          <a:p>
            <a:pPr marL="0" marR="0" lvl="0" indent="-114300" algn="l" rtl="0">
              <a:spcBef>
                <a:spcPts val="0"/>
              </a:spcBef>
              <a:spcAft>
                <a:spcPts val="0"/>
              </a:spcAft>
              <a:buClr>
                <a:schemeClr val="dk1"/>
              </a:buClr>
              <a:buSzPts val="1800"/>
              <a:buFont typeface="Arial"/>
              <a:buChar char="•"/>
            </a:pPr>
            <a:r>
              <a:rPr lang="en-US" sz="1800" dirty="0">
                <a:solidFill>
                  <a:schemeClr val="dk1"/>
                </a:solidFill>
              </a:rPr>
              <a:t>Scholastic</a:t>
            </a:r>
            <a:endParaRPr sz="1800" dirty="0">
              <a:solidFill>
                <a:schemeClr val="dk1"/>
              </a:solidFill>
            </a:endParaRPr>
          </a:p>
          <a:p>
            <a:pPr marL="0" lvl="0" indent="-114300" algn="l" rtl="0">
              <a:spcBef>
                <a:spcPts val="0"/>
              </a:spcBef>
              <a:spcAft>
                <a:spcPts val="0"/>
              </a:spcAft>
              <a:buClr>
                <a:schemeClr val="dk1"/>
              </a:buClr>
              <a:buSzPts val="1800"/>
              <a:buFont typeface="Arial"/>
              <a:buChar char="•"/>
            </a:pPr>
            <a:r>
              <a:rPr lang="en-US" sz="1800" dirty="0">
                <a:solidFill>
                  <a:schemeClr val="dk1"/>
                </a:solidFill>
              </a:rPr>
              <a:t>Royal Cup</a:t>
            </a:r>
            <a:endParaRPr sz="1800" dirty="0">
              <a:solidFill>
                <a:schemeClr val="dk1"/>
              </a:solidFill>
            </a:endParaRPr>
          </a:p>
          <a:p>
            <a:pPr marL="0" lvl="0" indent="-114300" algn="l" rtl="0">
              <a:spcBef>
                <a:spcPts val="0"/>
              </a:spcBef>
              <a:spcAft>
                <a:spcPts val="0"/>
              </a:spcAft>
              <a:buClr>
                <a:schemeClr val="dk1"/>
              </a:buClr>
              <a:buSzPts val="1800"/>
              <a:buFont typeface="Arial"/>
              <a:buChar char="•"/>
            </a:pPr>
            <a:r>
              <a:rPr lang="en-US" sz="1800" dirty="0">
                <a:solidFill>
                  <a:schemeClr val="dk1"/>
                </a:solidFill>
              </a:rPr>
              <a:t>Harvey’s </a:t>
            </a:r>
            <a:endParaRPr sz="1800" dirty="0">
              <a:solidFill>
                <a:schemeClr val="dk1"/>
              </a:solidFill>
            </a:endParaRPr>
          </a:p>
          <a:p>
            <a:pPr marL="0" lvl="0" indent="-114300" algn="l" rtl="0">
              <a:spcBef>
                <a:spcPts val="0"/>
              </a:spcBef>
              <a:spcAft>
                <a:spcPts val="0"/>
              </a:spcAft>
              <a:buClr>
                <a:schemeClr val="dk1"/>
              </a:buClr>
              <a:buSzPts val="1800"/>
              <a:buFont typeface="Arial"/>
              <a:buChar char="•"/>
            </a:pPr>
            <a:r>
              <a:rPr lang="en-US" sz="1800" dirty="0" err="1">
                <a:solidFill>
                  <a:schemeClr val="dk1"/>
                </a:solidFill>
              </a:rPr>
              <a:t>Bi-Lo</a:t>
            </a:r>
            <a:endParaRPr lang="en-US" sz="1800" dirty="0">
              <a:solidFill>
                <a:schemeClr val="dk1"/>
              </a:solidFill>
            </a:endParaRPr>
          </a:p>
          <a:p>
            <a:pPr marL="0" lvl="0" indent="-114300" algn="l" rtl="0">
              <a:spcBef>
                <a:spcPts val="0"/>
              </a:spcBef>
              <a:spcAft>
                <a:spcPts val="0"/>
              </a:spcAft>
              <a:buClr>
                <a:schemeClr val="dk1"/>
              </a:buClr>
              <a:buSzPts val="1800"/>
              <a:buFont typeface="Arial"/>
              <a:buChar char="•"/>
            </a:pPr>
            <a:r>
              <a:rPr lang="en-US" sz="1800" dirty="0">
                <a:solidFill>
                  <a:schemeClr val="dk1"/>
                </a:solidFill>
              </a:rPr>
              <a:t>Pearson</a:t>
            </a:r>
            <a:endParaRPr sz="1800" dirty="0">
              <a:solidFill>
                <a:schemeClr val="dk1"/>
              </a:solidFill>
            </a:endParaRPr>
          </a:p>
        </p:txBody>
      </p:sp>
    </p:spTree>
    <p:extLst>
      <p:ext uri="{BB962C8B-B14F-4D97-AF65-F5344CB8AC3E}">
        <p14:creationId xmlns:p14="http://schemas.microsoft.com/office/powerpoint/2010/main" val="399309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10;&#10;Description automatically generated">
            <a:extLst>
              <a:ext uri="{FF2B5EF4-FFF2-40B4-BE49-F238E27FC236}">
                <a16:creationId xmlns:a16="http://schemas.microsoft.com/office/drawing/2014/main" id="{9C204F99-CE22-4CA8-9572-D040D16C0EFE}"/>
              </a:ext>
            </a:extLst>
          </p:cNvPr>
          <p:cNvPicPr>
            <a:picLocks noGrp="1" noChangeAspect="1"/>
          </p:cNvPicPr>
          <p:nvPr>
            <p:ph type="pic" idx="2"/>
          </p:nvPr>
        </p:nvPicPr>
        <p:blipFill>
          <a:blip r:embed="rId2">
            <a:extLst>
              <a:ext uri="{837473B0-CC2E-450A-ABE3-18F120FF3D39}">
                <a1611:picAttrSrcUrl xmlns:a1611="http://schemas.microsoft.com/office/drawing/2016/11/main" r:id="rId3"/>
              </a:ext>
            </a:extLst>
          </a:blip>
          <a:srcRect l="29382" r="29382"/>
          <a:stretch>
            <a:fillRect/>
          </a:stretch>
        </p:blipFill>
        <p:spPr/>
      </p:pic>
      <p:sp>
        <p:nvSpPr>
          <p:cNvPr id="3" name="Title 2">
            <a:extLst>
              <a:ext uri="{FF2B5EF4-FFF2-40B4-BE49-F238E27FC236}">
                <a16:creationId xmlns:a16="http://schemas.microsoft.com/office/drawing/2014/main" id="{0ED1C1B6-75A2-4C31-AA7A-584276ADF302}"/>
              </a:ext>
            </a:extLst>
          </p:cNvPr>
          <p:cNvSpPr>
            <a:spLocks noGrp="1"/>
          </p:cNvSpPr>
          <p:nvPr>
            <p:ph type="title"/>
          </p:nvPr>
        </p:nvSpPr>
        <p:spPr/>
        <p:txBody>
          <a:bodyPr/>
          <a:lstStyle/>
          <a:p>
            <a:r>
              <a:rPr lang="en-US" dirty="0"/>
              <a:t>Helping students connect to you</a:t>
            </a:r>
            <a:br>
              <a:rPr lang="en-US" dirty="0"/>
            </a:br>
            <a:endParaRPr lang="en-US" dirty="0"/>
          </a:p>
        </p:txBody>
      </p:sp>
      <p:sp>
        <p:nvSpPr>
          <p:cNvPr id="4" name="Text Placeholder 3">
            <a:extLst>
              <a:ext uri="{FF2B5EF4-FFF2-40B4-BE49-F238E27FC236}">
                <a16:creationId xmlns:a16="http://schemas.microsoft.com/office/drawing/2014/main" id="{702F331E-D50F-4D6A-9EF6-B3865BF96533}"/>
              </a:ext>
            </a:extLst>
          </p:cNvPr>
          <p:cNvSpPr>
            <a:spLocks noGrp="1"/>
          </p:cNvSpPr>
          <p:nvPr>
            <p:ph type="body" idx="1"/>
          </p:nvPr>
        </p:nvSpPr>
        <p:spPr/>
        <p:txBody>
          <a:bodyPr/>
          <a:lstStyle/>
          <a:p>
            <a:r>
              <a:rPr lang="en-US" dirty="0"/>
              <a:t>GED Prep Connect</a:t>
            </a:r>
          </a:p>
        </p:txBody>
      </p:sp>
      <p:sp>
        <p:nvSpPr>
          <p:cNvPr id="5" name="Slide Number Placeholder 4">
            <a:extLst>
              <a:ext uri="{FF2B5EF4-FFF2-40B4-BE49-F238E27FC236}">
                <a16:creationId xmlns:a16="http://schemas.microsoft.com/office/drawing/2014/main" id="{C0BDAAFD-6E79-462B-9427-582DE1478E6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a:p>
        </p:txBody>
      </p:sp>
      <p:sp>
        <p:nvSpPr>
          <p:cNvPr id="8" name="TextBox 7">
            <a:extLst>
              <a:ext uri="{FF2B5EF4-FFF2-40B4-BE49-F238E27FC236}">
                <a16:creationId xmlns:a16="http://schemas.microsoft.com/office/drawing/2014/main" id="{BDE2AEDB-6339-4DED-BE6A-C236DBF3E533}"/>
              </a:ext>
            </a:extLst>
          </p:cNvPr>
          <p:cNvSpPr txBox="1"/>
          <p:nvPr/>
        </p:nvSpPr>
        <p:spPr>
          <a:xfrm>
            <a:off x="5043490" y="6858001"/>
            <a:ext cx="4100513" cy="230832"/>
          </a:xfrm>
          <a:prstGeom prst="rect">
            <a:avLst/>
          </a:prstGeom>
          <a:noFill/>
        </p:spPr>
        <p:txBody>
          <a:bodyPr wrap="square" rtlCol="0">
            <a:spAutoFit/>
          </a:bodyPr>
          <a:lstStyle/>
          <a:p>
            <a:r>
              <a:rPr lang="en-US" sz="900">
                <a:hlinkClick r:id="rId3" tooltip="https://www.aliem.com/2017/04/medic-case-solo-senior/"/>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4028538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a:latin typeface="Arial" charset="0"/>
              </a:rPr>
              <a:t>Benefits for Employees</a:t>
            </a:r>
          </a:p>
        </p:txBody>
      </p:sp>
      <p:grpSp>
        <p:nvGrpSpPr>
          <p:cNvPr id="3" name="Group 2"/>
          <p:cNvGrpSpPr/>
          <p:nvPr/>
        </p:nvGrpSpPr>
        <p:grpSpPr>
          <a:xfrm>
            <a:off x="125689" y="1543010"/>
            <a:ext cx="8575587" cy="4756190"/>
            <a:chOff x="111212" y="1186828"/>
            <a:chExt cx="8575587" cy="4756190"/>
          </a:xfrm>
        </p:grpSpPr>
        <p:sp>
          <p:nvSpPr>
            <p:cNvPr id="4" name="Freeform 3"/>
            <p:cNvSpPr/>
            <p:nvPr/>
          </p:nvSpPr>
          <p:spPr>
            <a:xfrm>
              <a:off x="3541447" y="1186828"/>
              <a:ext cx="5145352" cy="731721"/>
            </a:xfrm>
            <a:custGeom>
              <a:avLst/>
              <a:gdLst>
                <a:gd name="connsiteX0" fmla="*/ 0 w 5145352"/>
                <a:gd name="connsiteY0" fmla="*/ 91465 h 731721"/>
                <a:gd name="connsiteX1" fmla="*/ 4779492 w 5145352"/>
                <a:gd name="connsiteY1" fmla="*/ 91465 h 731721"/>
                <a:gd name="connsiteX2" fmla="*/ 4779492 w 5145352"/>
                <a:gd name="connsiteY2" fmla="*/ 0 h 731721"/>
                <a:gd name="connsiteX3" fmla="*/ 5145352 w 5145352"/>
                <a:gd name="connsiteY3" fmla="*/ 365861 h 731721"/>
                <a:gd name="connsiteX4" fmla="*/ 4779492 w 5145352"/>
                <a:gd name="connsiteY4" fmla="*/ 731721 h 731721"/>
                <a:gd name="connsiteX5" fmla="*/ 4779492 w 5145352"/>
                <a:gd name="connsiteY5" fmla="*/ 640256 h 731721"/>
                <a:gd name="connsiteX6" fmla="*/ 0 w 5145352"/>
                <a:gd name="connsiteY6" fmla="*/ 640256 h 731721"/>
                <a:gd name="connsiteX7" fmla="*/ 0 w 5145352"/>
                <a:gd name="connsiteY7" fmla="*/ 91465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5352" h="731721">
                  <a:moveTo>
                    <a:pt x="0" y="91465"/>
                  </a:moveTo>
                  <a:lnTo>
                    <a:pt x="4779492" y="91465"/>
                  </a:lnTo>
                  <a:lnTo>
                    <a:pt x="4779492" y="0"/>
                  </a:lnTo>
                  <a:lnTo>
                    <a:pt x="5145352" y="365861"/>
                  </a:lnTo>
                  <a:lnTo>
                    <a:pt x="4779492" y="731721"/>
                  </a:lnTo>
                  <a:lnTo>
                    <a:pt x="4779492" y="640256"/>
                  </a:lnTo>
                  <a:lnTo>
                    <a:pt x="0" y="640256"/>
                  </a:lnTo>
                  <a:lnTo>
                    <a:pt x="0" y="91465"/>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60" tIns="101625" rIns="284555" bIns="101625" numCol="1" spcCol="1270" anchor="ctr"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Paid for by the employer. Student pays nothing out of pocket</a:t>
              </a:r>
            </a:p>
          </p:txBody>
        </p:sp>
        <p:sp>
          <p:nvSpPr>
            <p:cNvPr id="5" name="Freeform 4"/>
            <p:cNvSpPr/>
            <p:nvPr/>
          </p:nvSpPr>
          <p:spPr>
            <a:xfrm>
              <a:off x="111212" y="1186828"/>
              <a:ext cx="3430235" cy="731721"/>
            </a:xfrm>
            <a:custGeom>
              <a:avLst/>
              <a:gdLst>
                <a:gd name="connsiteX0" fmla="*/ 0 w 3430235"/>
                <a:gd name="connsiteY0" fmla="*/ 121956 h 731721"/>
                <a:gd name="connsiteX1" fmla="*/ 121956 w 3430235"/>
                <a:gd name="connsiteY1" fmla="*/ 0 h 731721"/>
                <a:gd name="connsiteX2" fmla="*/ 3308279 w 3430235"/>
                <a:gd name="connsiteY2" fmla="*/ 0 h 731721"/>
                <a:gd name="connsiteX3" fmla="*/ 3430235 w 3430235"/>
                <a:gd name="connsiteY3" fmla="*/ 121956 h 731721"/>
                <a:gd name="connsiteX4" fmla="*/ 3430235 w 3430235"/>
                <a:gd name="connsiteY4" fmla="*/ 609765 h 731721"/>
                <a:gd name="connsiteX5" fmla="*/ 3308279 w 3430235"/>
                <a:gd name="connsiteY5" fmla="*/ 731721 h 731721"/>
                <a:gd name="connsiteX6" fmla="*/ 121956 w 3430235"/>
                <a:gd name="connsiteY6" fmla="*/ 731721 h 731721"/>
                <a:gd name="connsiteX7" fmla="*/ 0 w 3430235"/>
                <a:gd name="connsiteY7" fmla="*/ 609765 h 731721"/>
                <a:gd name="connsiteX8" fmla="*/ 0 w 3430235"/>
                <a:gd name="connsiteY8" fmla="*/ 121956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235" h="731721">
                  <a:moveTo>
                    <a:pt x="0" y="121956"/>
                  </a:moveTo>
                  <a:cubicBezTo>
                    <a:pt x="0" y="54602"/>
                    <a:pt x="54602" y="0"/>
                    <a:pt x="121956" y="0"/>
                  </a:cubicBezTo>
                  <a:lnTo>
                    <a:pt x="3308279" y="0"/>
                  </a:lnTo>
                  <a:cubicBezTo>
                    <a:pt x="3375633" y="0"/>
                    <a:pt x="3430235" y="54602"/>
                    <a:pt x="3430235" y="121956"/>
                  </a:cubicBezTo>
                  <a:lnTo>
                    <a:pt x="3430235" y="609765"/>
                  </a:lnTo>
                  <a:cubicBezTo>
                    <a:pt x="3430235" y="677119"/>
                    <a:pt x="3375633" y="731721"/>
                    <a:pt x="3308279" y="731721"/>
                  </a:cubicBezTo>
                  <a:lnTo>
                    <a:pt x="121956" y="731721"/>
                  </a:lnTo>
                  <a:cubicBezTo>
                    <a:pt x="54602" y="731721"/>
                    <a:pt x="0" y="677119"/>
                    <a:pt x="0" y="609765"/>
                  </a:cubicBezTo>
                  <a:lnTo>
                    <a:pt x="0" y="12195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6680" tIns="66200" rIns="96680" bIns="6620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No out-of-pocket expense</a:t>
              </a:r>
            </a:p>
          </p:txBody>
        </p:sp>
        <p:sp>
          <p:nvSpPr>
            <p:cNvPr id="6" name="Freeform 5"/>
            <p:cNvSpPr/>
            <p:nvPr/>
          </p:nvSpPr>
          <p:spPr>
            <a:xfrm>
              <a:off x="3541447" y="1991722"/>
              <a:ext cx="5145352" cy="731721"/>
            </a:xfrm>
            <a:custGeom>
              <a:avLst/>
              <a:gdLst>
                <a:gd name="connsiteX0" fmla="*/ 0 w 5145352"/>
                <a:gd name="connsiteY0" fmla="*/ 91465 h 731721"/>
                <a:gd name="connsiteX1" fmla="*/ 4779492 w 5145352"/>
                <a:gd name="connsiteY1" fmla="*/ 91465 h 731721"/>
                <a:gd name="connsiteX2" fmla="*/ 4779492 w 5145352"/>
                <a:gd name="connsiteY2" fmla="*/ 0 h 731721"/>
                <a:gd name="connsiteX3" fmla="*/ 5145352 w 5145352"/>
                <a:gd name="connsiteY3" fmla="*/ 365861 h 731721"/>
                <a:gd name="connsiteX4" fmla="*/ 4779492 w 5145352"/>
                <a:gd name="connsiteY4" fmla="*/ 731721 h 731721"/>
                <a:gd name="connsiteX5" fmla="*/ 4779492 w 5145352"/>
                <a:gd name="connsiteY5" fmla="*/ 640256 h 731721"/>
                <a:gd name="connsiteX6" fmla="*/ 0 w 5145352"/>
                <a:gd name="connsiteY6" fmla="*/ 640256 h 731721"/>
                <a:gd name="connsiteX7" fmla="*/ 0 w 5145352"/>
                <a:gd name="connsiteY7" fmla="*/ 91465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5352" h="731721">
                  <a:moveTo>
                    <a:pt x="0" y="91465"/>
                  </a:moveTo>
                  <a:lnTo>
                    <a:pt x="4779492" y="91465"/>
                  </a:lnTo>
                  <a:lnTo>
                    <a:pt x="4779492" y="0"/>
                  </a:lnTo>
                  <a:lnTo>
                    <a:pt x="5145352" y="365861"/>
                  </a:lnTo>
                  <a:lnTo>
                    <a:pt x="4779492" y="731721"/>
                  </a:lnTo>
                  <a:lnTo>
                    <a:pt x="4779492" y="640256"/>
                  </a:lnTo>
                  <a:lnTo>
                    <a:pt x="0" y="640256"/>
                  </a:lnTo>
                  <a:lnTo>
                    <a:pt x="0" y="91465"/>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60" tIns="101625" rIns="284555" bIns="101625" numCol="1" spcCol="1270" anchor="ctr"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Each student assigned an advisor to guide them along the way</a:t>
              </a:r>
            </a:p>
          </p:txBody>
        </p:sp>
        <p:sp>
          <p:nvSpPr>
            <p:cNvPr id="7" name="Freeform 6"/>
            <p:cNvSpPr/>
            <p:nvPr/>
          </p:nvSpPr>
          <p:spPr>
            <a:xfrm>
              <a:off x="111212" y="1991722"/>
              <a:ext cx="3430235" cy="731721"/>
            </a:xfrm>
            <a:custGeom>
              <a:avLst/>
              <a:gdLst>
                <a:gd name="connsiteX0" fmla="*/ 0 w 3430235"/>
                <a:gd name="connsiteY0" fmla="*/ 121956 h 731721"/>
                <a:gd name="connsiteX1" fmla="*/ 121956 w 3430235"/>
                <a:gd name="connsiteY1" fmla="*/ 0 h 731721"/>
                <a:gd name="connsiteX2" fmla="*/ 3308279 w 3430235"/>
                <a:gd name="connsiteY2" fmla="*/ 0 h 731721"/>
                <a:gd name="connsiteX3" fmla="*/ 3430235 w 3430235"/>
                <a:gd name="connsiteY3" fmla="*/ 121956 h 731721"/>
                <a:gd name="connsiteX4" fmla="*/ 3430235 w 3430235"/>
                <a:gd name="connsiteY4" fmla="*/ 609765 h 731721"/>
                <a:gd name="connsiteX5" fmla="*/ 3308279 w 3430235"/>
                <a:gd name="connsiteY5" fmla="*/ 731721 h 731721"/>
                <a:gd name="connsiteX6" fmla="*/ 121956 w 3430235"/>
                <a:gd name="connsiteY6" fmla="*/ 731721 h 731721"/>
                <a:gd name="connsiteX7" fmla="*/ 0 w 3430235"/>
                <a:gd name="connsiteY7" fmla="*/ 609765 h 731721"/>
                <a:gd name="connsiteX8" fmla="*/ 0 w 3430235"/>
                <a:gd name="connsiteY8" fmla="*/ 121956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235" h="731721">
                  <a:moveTo>
                    <a:pt x="0" y="121956"/>
                  </a:moveTo>
                  <a:cubicBezTo>
                    <a:pt x="0" y="54602"/>
                    <a:pt x="54602" y="0"/>
                    <a:pt x="121956" y="0"/>
                  </a:cubicBezTo>
                  <a:lnTo>
                    <a:pt x="3308279" y="0"/>
                  </a:lnTo>
                  <a:cubicBezTo>
                    <a:pt x="3375633" y="0"/>
                    <a:pt x="3430235" y="54602"/>
                    <a:pt x="3430235" y="121956"/>
                  </a:cubicBezTo>
                  <a:lnTo>
                    <a:pt x="3430235" y="609765"/>
                  </a:lnTo>
                  <a:cubicBezTo>
                    <a:pt x="3430235" y="677119"/>
                    <a:pt x="3375633" y="731721"/>
                    <a:pt x="3308279" y="731721"/>
                  </a:cubicBezTo>
                  <a:lnTo>
                    <a:pt x="121956" y="731721"/>
                  </a:lnTo>
                  <a:cubicBezTo>
                    <a:pt x="54602" y="731721"/>
                    <a:pt x="0" y="677119"/>
                    <a:pt x="0" y="609765"/>
                  </a:cubicBezTo>
                  <a:lnTo>
                    <a:pt x="0" y="12195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6680" tIns="66200" rIns="96680" bIns="6620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GED Advisor™ to monitor and guide progress</a:t>
              </a:r>
            </a:p>
          </p:txBody>
        </p:sp>
        <p:sp>
          <p:nvSpPr>
            <p:cNvPr id="8" name="Freeform 7"/>
            <p:cNvSpPr/>
            <p:nvPr/>
          </p:nvSpPr>
          <p:spPr>
            <a:xfrm>
              <a:off x="3541447" y="2796616"/>
              <a:ext cx="5145352" cy="731721"/>
            </a:xfrm>
            <a:custGeom>
              <a:avLst/>
              <a:gdLst>
                <a:gd name="connsiteX0" fmla="*/ 0 w 5145352"/>
                <a:gd name="connsiteY0" fmla="*/ 91465 h 731721"/>
                <a:gd name="connsiteX1" fmla="*/ 4779492 w 5145352"/>
                <a:gd name="connsiteY1" fmla="*/ 91465 h 731721"/>
                <a:gd name="connsiteX2" fmla="*/ 4779492 w 5145352"/>
                <a:gd name="connsiteY2" fmla="*/ 0 h 731721"/>
                <a:gd name="connsiteX3" fmla="*/ 5145352 w 5145352"/>
                <a:gd name="connsiteY3" fmla="*/ 365861 h 731721"/>
                <a:gd name="connsiteX4" fmla="*/ 4779492 w 5145352"/>
                <a:gd name="connsiteY4" fmla="*/ 731721 h 731721"/>
                <a:gd name="connsiteX5" fmla="*/ 4779492 w 5145352"/>
                <a:gd name="connsiteY5" fmla="*/ 640256 h 731721"/>
                <a:gd name="connsiteX6" fmla="*/ 0 w 5145352"/>
                <a:gd name="connsiteY6" fmla="*/ 640256 h 731721"/>
                <a:gd name="connsiteX7" fmla="*/ 0 w 5145352"/>
                <a:gd name="connsiteY7" fmla="*/ 91465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5352" h="731721">
                  <a:moveTo>
                    <a:pt x="0" y="91465"/>
                  </a:moveTo>
                  <a:lnTo>
                    <a:pt x="4779492" y="91465"/>
                  </a:lnTo>
                  <a:lnTo>
                    <a:pt x="4779492" y="0"/>
                  </a:lnTo>
                  <a:lnTo>
                    <a:pt x="5145352" y="365861"/>
                  </a:lnTo>
                  <a:lnTo>
                    <a:pt x="4779492" y="731721"/>
                  </a:lnTo>
                  <a:lnTo>
                    <a:pt x="4779492" y="640256"/>
                  </a:lnTo>
                  <a:lnTo>
                    <a:pt x="0" y="640256"/>
                  </a:lnTo>
                  <a:lnTo>
                    <a:pt x="0" y="91465"/>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60" tIns="101625" rIns="284555" bIns="101625" numCol="1" spcCol="1270" anchor="ctr"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Students receive unlimited access to prep material, practice tests and GED tests until they pass</a:t>
              </a:r>
            </a:p>
          </p:txBody>
        </p:sp>
        <p:sp>
          <p:nvSpPr>
            <p:cNvPr id="9" name="Freeform 8"/>
            <p:cNvSpPr/>
            <p:nvPr/>
          </p:nvSpPr>
          <p:spPr>
            <a:xfrm>
              <a:off x="111212" y="2796616"/>
              <a:ext cx="3430235" cy="731721"/>
            </a:xfrm>
            <a:custGeom>
              <a:avLst/>
              <a:gdLst>
                <a:gd name="connsiteX0" fmla="*/ 0 w 3430235"/>
                <a:gd name="connsiteY0" fmla="*/ 121956 h 731721"/>
                <a:gd name="connsiteX1" fmla="*/ 121956 w 3430235"/>
                <a:gd name="connsiteY1" fmla="*/ 0 h 731721"/>
                <a:gd name="connsiteX2" fmla="*/ 3308279 w 3430235"/>
                <a:gd name="connsiteY2" fmla="*/ 0 h 731721"/>
                <a:gd name="connsiteX3" fmla="*/ 3430235 w 3430235"/>
                <a:gd name="connsiteY3" fmla="*/ 121956 h 731721"/>
                <a:gd name="connsiteX4" fmla="*/ 3430235 w 3430235"/>
                <a:gd name="connsiteY4" fmla="*/ 609765 h 731721"/>
                <a:gd name="connsiteX5" fmla="*/ 3308279 w 3430235"/>
                <a:gd name="connsiteY5" fmla="*/ 731721 h 731721"/>
                <a:gd name="connsiteX6" fmla="*/ 121956 w 3430235"/>
                <a:gd name="connsiteY6" fmla="*/ 731721 h 731721"/>
                <a:gd name="connsiteX7" fmla="*/ 0 w 3430235"/>
                <a:gd name="connsiteY7" fmla="*/ 609765 h 731721"/>
                <a:gd name="connsiteX8" fmla="*/ 0 w 3430235"/>
                <a:gd name="connsiteY8" fmla="*/ 121956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235" h="731721">
                  <a:moveTo>
                    <a:pt x="0" y="121956"/>
                  </a:moveTo>
                  <a:cubicBezTo>
                    <a:pt x="0" y="54602"/>
                    <a:pt x="54602" y="0"/>
                    <a:pt x="121956" y="0"/>
                  </a:cubicBezTo>
                  <a:lnTo>
                    <a:pt x="3308279" y="0"/>
                  </a:lnTo>
                  <a:cubicBezTo>
                    <a:pt x="3375633" y="0"/>
                    <a:pt x="3430235" y="54602"/>
                    <a:pt x="3430235" y="121956"/>
                  </a:cubicBezTo>
                  <a:lnTo>
                    <a:pt x="3430235" y="609765"/>
                  </a:lnTo>
                  <a:cubicBezTo>
                    <a:pt x="3430235" y="677119"/>
                    <a:pt x="3375633" y="731721"/>
                    <a:pt x="3308279" y="731721"/>
                  </a:cubicBezTo>
                  <a:lnTo>
                    <a:pt x="121956" y="731721"/>
                  </a:lnTo>
                  <a:cubicBezTo>
                    <a:pt x="54602" y="731721"/>
                    <a:pt x="0" y="677119"/>
                    <a:pt x="0" y="609765"/>
                  </a:cubicBezTo>
                  <a:lnTo>
                    <a:pt x="0" y="12195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6680" tIns="66200" rIns="96680" bIns="6620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Test pass guarantee</a:t>
              </a:r>
            </a:p>
          </p:txBody>
        </p:sp>
        <p:sp>
          <p:nvSpPr>
            <p:cNvPr id="10" name="Freeform 9"/>
            <p:cNvSpPr/>
            <p:nvPr/>
          </p:nvSpPr>
          <p:spPr>
            <a:xfrm>
              <a:off x="3541447" y="3601510"/>
              <a:ext cx="5145352" cy="731721"/>
            </a:xfrm>
            <a:custGeom>
              <a:avLst/>
              <a:gdLst>
                <a:gd name="connsiteX0" fmla="*/ 0 w 5145352"/>
                <a:gd name="connsiteY0" fmla="*/ 91465 h 731721"/>
                <a:gd name="connsiteX1" fmla="*/ 4779492 w 5145352"/>
                <a:gd name="connsiteY1" fmla="*/ 91465 h 731721"/>
                <a:gd name="connsiteX2" fmla="*/ 4779492 w 5145352"/>
                <a:gd name="connsiteY2" fmla="*/ 0 h 731721"/>
                <a:gd name="connsiteX3" fmla="*/ 5145352 w 5145352"/>
                <a:gd name="connsiteY3" fmla="*/ 365861 h 731721"/>
                <a:gd name="connsiteX4" fmla="*/ 4779492 w 5145352"/>
                <a:gd name="connsiteY4" fmla="*/ 731721 h 731721"/>
                <a:gd name="connsiteX5" fmla="*/ 4779492 w 5145352"/>
                <a:gd name="connsiteY5" fmla="*/ 640256 h 731721"/>
                <a:gd name="connsiteX6" fmla="*/ 0 w 5145352"/>
                <a:gd name="connsiteY6" fmla="*/ 640256 h 731721"/>
                <a:gd name="connsiteX7" fmla="*/ 0 w 5145352"/>
                <a:gd name="connsiteY7" fmla="*/ 91465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5352" h="731721">
                  <a:moveTo>
                    <a:pt x="0" y="91465"/>
                  </a:moveTo>
                  <a:lnTo>
                    <a:pt x="4779492" y="91465"/>
                  </a:lnTo>
                  <a:lnTo>
                    <a:pt x="4779492" y="0"/>
                  </a:lnTo>
                  <a:lnTo>
                    <a:pt x="5145352" y="365861"/>
                  </a:lnTo>
                  <a:lnTo>
                    <a:pt x="4779492" y="731721"/>
                  </a:lnTo>
                  <a:lnTo>
                    <a:pt x="4779492" y="640256"/>
                  </a:lnTo>
                  <a:lnTo>
                    <a:pt x="0" y="640256"/>
                  </a:lnTo>
                  <a:lnTo>
                    <a:pt x="0" y="91465"/>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60" tIns="101625" rIns="284555" bIns="101625" numCol="1" spcCol="1270" anchor="ctr"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Participants motivate and encourage each other</a:t>
              </a:r>
            </a:p>
          </p:txBody>
        </p:sp>
        <p:sp>
          <p:nvSpPr>
            <p:cNvPr id="11" name="Freeform 10"/>
            <p:cNvSpPr/>
            <p:nvPr/>
          </p:nvSpPr>
          <p:spPr>
            <a:xfrm>
              <a:off x="111212" y="3601510"/>
              <a:ext cx="3430235" cy="731721"/>
            </a:xfrm>
            <a:custGeom>
              <a:avLst/>
              <a:gdLst>
                <a:gd name="connsiteX0" fmla="*/ 0 w 3430235"/>
                <a:gd name="connsiteY0" fmla="*/ 121956 h 731721"/>
                <a:gd name="connsiteX1" fmla="*/ 121956 w 3430235"/>
                <a:gd name="connsiteY1" fmla="*/ 0 h 731721"/>
                <a:gd name="connsiteX2" fmla="*/ 3308279 w 3430235"/>
                <a:gd name="connsiteY2" fmla="*/ 0 h 731721"/>
                <a:gd name="connsiteX3" fmla="*/ 3430235 w 3430235"/>
                <a:gd name="connsiteY3" fmla="*/ 121956 h 731721"/>
                <a:gd name="connsiteX4" fmla="*/ 3430235 w 3430235"/>
                <a:gd name="connsiteY4" fmla="*/ 609765 h 731721"/>
                <a:gd name="connsiteX5" fmla="*/ 3308279 w 3430235"/>
                <a:gd name="connsiteY5" fmla="*/ 731721 h 731721"/>
                <a:gd name="connsiteX6" fmla="*/ 121956 w 3430235"/>
                <a:gd name="connsiteY6" fmla="*/ 731721 h 731721"/>
                <a:gd name="connsiteX7" fmla="*/ 0 w 3430235"/>
                <a:gd name="connsiteY7" fmla="*/ 609765 h 731721"/>
                <a:gd name="connsiteX8" fmla="*/ 0 w 3430235"/>
                <a:gd name="connsiteY8" fmla="*/ 121956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235" h="731721">
                  <a:moveTo>
                    <a:pt x="0" y="121956"/>
                  </a:moveTo>
                  <a:cubicBezTo>
                    <a:pt x="0" y="54602"/>
                    <a:pt x="54602" y="0"/>
                    <a:pt x="121956" y="0"/>
                  </a:cubicBezTo>
                  <a:lnTo>
                    <a:pt x="3308279" y="0"/>
                  </a:lnTo>
                  <a:cubicBezTo>
                    <a:pt x="3375633" y="0"/>
                    <a:pt x="3430235" y="54602"/>
                    <a:pt x="3430235" y="121956"/>
                  </a:cubicBezTo>
                  <a:lnTo>
                    <a:pt x="3430235" y="609765"/>
                  </a:lnTo>
                  <a:cubicBezTo>
                    <a:pt x="3430235" y="677119"/>
                    <a:pt x="3375633" y="731721"/>
                    <a:pt x="3308279" y="731721"/>
                  </a:cubicBezTo>
                  <a:lnTo>
                    <a:pt x="121956" y="731721"/>
                  </a:lnTo>
                  <a:cubicBezTo>
                    <a:pt x="54602" y="731721"/>
                    <a:pt x="0" y="677119"/>
                    <a:pt x="0" y="609765"/>
                  </a:cubicBezTo>
                  <a:lnTo>
                    <a:pt x="0" y="12195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6680" tIns="66200" rIns="96680" bIns="6620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Exclusive Facebook community</a:t>
              </a:r>
            </a:p>
          </p:txBody>
        </p:sp>
        <p:sp>
          <p:nvSpPr>
            <p:cNvPr id="12" name="Freeform 11"/>
            <p:cNvSpPr/>
            <p:nvPr/>
          </p:nvSpPr>
          <p:spPr>
            <a:xfrm>
              <a:off x="3541447" y="4406403"/>
              <a:ext cx="5145352" cy="731721"/>
            </a:xfrm>
            <a:custGeom>
              <a:avLst/>
              <a:gdLst>
                <a:gd name="connsiteX0" fmla="*/ 0 w 5145352"/>
                <a:gd name="connsiteY0" fmla="*/ 91465 h 731721"/>
                <a:gd name="connsiteX1" fmla="*/ 4779492 w 5145352"/>
                <a:gd name="connsiteY1" fmla="*/ 91465 h 731721"/>
                <a:gd name="connsiteX2" fmla="*/ 4779492 w 5145352"/>
                <a:gd name="connsiteY2" fmla="*/ 0 h 731721"/>
                <a:gd name="connsiteX3" fmla="*/ 5145352 w 5145352"/>
                <a:gd name="connsiteY3" fmla="*/ 365861 h 731721"/>
                <a:gd name="connsiteX4" fmla="*/ 4779492 w 5145352"/>
                <a:gd name="connsiteY4" fmla="*/ 731721 h 731721"/>
                <a:gd name="connsiteX5" fmla="*/ 4779492 w 5145352"/>
                <a:gd name="connsiteY5" fmla="*/ 640256 h 731721"/>
                <a:gd name="connsiteX6" fmla="*/ 0 w 5145352"/>
                <a:gd name="connsiteY6" fmla="*/ 640256 h 731721"/>
                <a:gd name="connsiteX7" fmla="*/ 0 w 5145352"/>
                <a:gd name="connsiteY7" fmla="*/ 91465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5352" h="731721">
                  <a:moveTo>
                    <a:pt x="0" y="91465"/>
                  </a:moveTo>
                  <a:lnTo>
                    <a:pt x="4779492" y="91465"/>
                  </a:lnTo>
                  <a:lnTo>
                    <a:pt x="4779492" y="0"/>
                  </a:lnTo>
                  <a:lnTo>
                    <a:pt x="5145352" y="365861"/>
                  </a:lnTo>
                  <a:lnTo>
                    <a:pt x="4779492" y="731721"/>
                  </a:lnTo>
                  <a:lnTo>
                    <a:pt x="4779492" y="640256"/>
                  </a:lnTo>
                  <a:lnTo>
                    <a:pt x="0" y="640256"/>
                  </a:lnTo>
                  <a:lnTo>
                    <a:pt x="0" y="91465"/>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60" tIns="101625" rIns="284555" bIns="101625" numCol="1" spcCol="1270" anchor="ctr"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Unlimited access, both in English and Spanish,</a:t>
              </a:r>
            </a:p>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focused on student learning styles.</a:t>
              </a:r>
            </a:p>
          </p:txBody>
        </p:sp>
        <p:sp>
          <p:nvSpPr>
            <p:cNvPr id="13" name="Freeform 12"/>
            <p:cNvSpPr/>
            <p:nvPr/>
          </p:nvSpPr>
          <p:spPr>
            <a:xfrm>
              <a:off x="111212" y="4406403"/>
              <a:ext cx="3430235" cy="731721"/>
            </a:xfrm>
            <a:custGeom>
              <a:avLst/>
              <a:gdLst>
                <a:gd name="connsiteX0" fmla="*/ 0 w 3430235"/>
                <a:gd name="connsiteY0" fmla="*/ 121956 h 731721"/>
                <a:gd name="connsiteX1" fmla="*/ 121956 w 3430235"/>
                <a:gd name="connsiteY1" fmla="*/ 0 h 731721"/>
                <a:gd name="connsiteX2" fmla="*/ 3308279 w 3430235"/>
                <a:gd name="connsiteY2" fmla="*/ 0 h 731721"/>
                <a:gd name="connsiteX3" fmla="*/ 3430235 w 3430235"/>
                <a:gd name="connsiteY3" fmla="*/ 121956 h 731721"/>
                <a:gd name="connsiteX4" fmla="*/ 3430235 w 3430235"/>
                <a:gd name="connsiteY4" fmla="*/ 609765 h 731721"/>
                <a:gd name="connsiteX5" fmla="*/ 3308279 w 3430235"/>
                <a:gd name="connsiteY5" fmla="*/ 731721 h 731721"/>
                <a:gd name="connsiteX6" fmla="*/ 121956 w 3430235"/>
                <a:gd name="connsiteY6" fmla="*/ 731721 h 731721"/>
                <a:gd name="connsiteX7" fmla="*/ 0 w 3430235"/>
                <a:gd name="connsiteY7" fmla="*/ 609765 h 731721"/>
                <a:gd name="connsiteX8" fmla="*/ 0 w 3430235"/>
                <a:gd name="connsiteY8" fmla="*/ 121956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235" h="731721">
                  <a:moveTo>
                    <a:pt x="0" y="121956"/>
                  </a:moveTo>
                  <a:cubicBezTo>
                    <a:pt x="0" y="54602"/>
                    <a:pt x="54602" y="0"/>
                    <a:pt x="121956" y="0"/>
                  </a:cubicBezTo>
                  <a:lnTo>
                    <a:pt x="3308279" y="0"/>
                  </a:lnTo>
                  <a:cubicBezTo>
                    <a:pt x="3375633" y="0"/>
                    <a:pt x="3430235" y="54602"/>
                    <a:pt x="3430235" y="121956"/>
                  </a:cubicBezTo>
                  <a:lnTo>
                    <a:pt x="3430235" y="609765"/>
                  </a:lnTo>
                  <a:cubicBezTo>
                    <a:pt x="3430235" y="677119"/>
                    <a:pt x="3375633" y="731721"/>
                    <a:pt x="3308279" y="731721"/>
                  </a:cubicBezTo>
                  <a:lnTo>
                    <a:pt x="121956" y="731721"/>
                  </a:lnTo>
                  <a:cubicBezTo>
                    <a:pt x="54602" y="731721"/>
                    <a:pt x="0" y="677119"/>
                    <a:pt x="0" y="609765"/>
                  </a:cubicBezTo>
                  <a:lnTo>
                    <a:pt x="0" y="12195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6680" tIns="66200" rIns="96680" bIns="6620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Digital or print curriculum</a:t>
              </a:r>
            </a:p>
          </p:txBody>
        </p:sp>
        <p:sp>
          <p:nvSpPr>
            <p:cNvPr id="14" name="Freeform 13"/>
            <p:cNvSpPr/>
            <p:nvPr/>
          </p:nvSpPr>
          <p:spPr>
            <a:xfrm>
              <a:off x="3541447" y="5211297"/>
              <a:ext cx="5145352" cy="731721"/>
            </a:xfrm>
            <a:custGeom>
              <a:avLst/>
              <a:gdLst>
                <a:gd name="connsiteX0" fmla="*/ 0 w 5145352"/>
                <a:gd name="connsiteY0" fmla="*/ 91465 h 731721"/>
                <a:gd name="connsiteX1" fmla="*/ 4779492 w 5145352"/>
                <a:gd name="connsiteY1" fmla="*/ 91465 h 731721"/>
                <a:gd name="connsiteX2" fmla="*/ 4779492 w 5145352"/>
                <a:gd name="connsiteY2" fmla="*/ 0 h 731721"/>
                <a:gd name="connsiteX3" fmla="*/ 5145352 w 5145352"/>
                <a:gd name="connsiteY3" fmla="*/ 365861 h 731721"/>
                <a:gd name="connsiteX4" fmla="*/ 4779492 w 5145352"/>
                <a:gd name="connsiteY4" fmla="*/ 731721 h 731721"/>
                <a:gd name="connsiteX5" fmla="*/ 4779492 w 5145352"/>
                <a:gd name="connsiteY5" fmla="*/ 640256 h 731721"/>
                <a:gd name="connsiteX6" fmla="*/ 0 w 5145352"/>
                <a:gd name="connsiteY6" fmla="*/ 640256 h 731721"/>
                <a:gd name="connsiteX7" fmla="*/ 0 w 5145352"/>
                <a:gd name="connsiteY7" fmla="*/ 91465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5352" h="731721">
                  <a:moveTo>
                    <a:pt x="0" y="91465"/>
                  </a:moveTo>
                  <a:lnTo>
                    <a:pt x="4779492" y="91465"/>
                  </a:lnTo>
                  <a:lnTo>
                    <a:pt x="4779492" y="0"/>
                  </a:lnTo>
                  <a:lnTo>
                    <a:pt x="5145352" y="365861"/>
                  </a:lnTo>
                  <a:lnTo>
                    <a:pt x="4779492" y="731721"/>
                  </a:lnTo>
                  <a:lnTo>
                    <a:pt x="4779492" y="640256"/>
                  </a:lnTo>
                  <a:lnTo>
                    <a:pt x="0" y="640256"/>
                  </a:lnTo>
                  <a:lnTo>
                    <a:pt x="0" y="91465"/>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60" tIns="101625" rIns="284555" bIns="101625" numCol="1" spcCol="1270" anchor="ctr"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There are over 3,000 test centers where a student can test</a:t>
              </a:r>
            </a:p>
          </p:txBody>
        </p:sp>
        <p:sp>
          <p:nvSpPr>
            <p:cNvPr id="15" name="Freeform 14"/>
            <p:cNvSpPr/>
            <p:nvPr/>
          </p:nvSpPr>
          <p:spPr>
            <a:xfrm>
              <a:off x="111212" y="5211297"/>
              <a:ext cx="3430235" cy="731721"/>
            </a:xfrm>
            <a:custGeom>
              <a:avLst/>
              <a:gdLst>
                <a:gd name="connsiteX0" fmla="*/ 0 w 3430235"/>
                <a:gd name="connsiteY0" fmla="*/ 121956 h 731721"/>
                <a:gd name="connsiteX1" fmla="*/ 121956 w 3430235"/>
                <a:gd name="connsiteY1" fmla="*/ 0 h 731721"/>
                <a:gd name="connsiteX2" fmla="*/ 3308279 w 3430235"/>
                <a:gd name="connsiteY2" fmla="*/ 0 h 731721"/>
                <a:gd name="connsiteX3" fmla="*/ 3430235 w 3430235"/>
                <a:gd name="connsiteY3" fmla="*/ 121956 h 731721"/>
                <a:gd name="connsiteX4" fmla="*/ 3430235 w 3430235"/>
                <a:gd name="connsiteY4" fmla="*/ 609765 h 731721"/>
                <a:gd name="connsiteX5" fmla="*/ 3308279 w 3430235"/>
                <a:gd name="connsiteY5" fmla="*/ 731721 h 731721"/>
                <a:gd name="connsiteX6" fmla="*/ 121956 w 3430235"/>
                <a:gd name="connsiteY6" fmla="*/ 731721 h 731721"/>
                <a:gd name="connsiteX7" fmla="*/ 0 w 3430235"/>
                <a:gd name="connsiteY7" fmla="*/ 609765 h 731721"/>
                <a:gd name="connsiteX8" fmla="*/ 0 w 3430235"/>
                <a:gd name="connsiteY8" fmla="*/ 121956 h 7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235" h="731721">
                  <a:moveTo>
                    <a:pt x="0" y="121956"/>
                  </a:moveTo>
                  <a:cubicBezTo>
                    <a:pt x="0" y="54602"/>
                    <a:pt x="54602" y="0"/>
                    <a:pt x="121956" y="0"/>
                  </a:cubicBezTo>
                  <a:lnTo>
                    <a:pt x="3308279" y="0"/>
                  </a:lnTo>
                  <a:cubicBezTo>
                    <a:pt x="3375633" y="0"/>
                    <a:pt x="3430235" y="54602"/>
                    <a:pt x="3430235" y="121956"/>
                  </a:cubicBezTo>
                  <a:lnTo>
                    <a:pt x="3430235" y="609765"/>
                  </a:lnTo>
                  <a:cubicBezTo>
                    <a:pt x="3430235" y="677119"/>
                    <a:pt x="3375633" y="731721"/>
                    <a:pt x="3308279" y="731721"/>
                  </a:cubicBezTo>
                  <a:lnTo>
                    <a:pt x="121956" y="731721"/>
                  </a:lnTo>
                  <a:cubicBezTo>
                    <a:pt x="54602" y="731721"/>
                    <a:pt x="0" y="677119"/>
                    <a:pt x="0" y="609765"/>
                  </a:cubicBezTo>
                  <a:lnTo>
                    <a:pt x="0" y="12195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6680" tIns="66200" rIns="96680" bIns="6620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National footprint </a:t>
              </a:r>
            </a:p>
          </p:txBody>
        </p:sp>
      </p:grpSp>
      <p:sp>
        <p:nvSpPr>
          <p:cNvPr id="29699"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71DF71B-A8C8-EF4E-B858-06C4A0A04446}" type="slidenum">
              <a:rPr kumimoji="0" lang="en-US" sz="1200" b="0" i="0" u="none" strike="noStrike" kern="1200" cap="none" spc="0" normalizeH="0" baseline="0" noProof="0">
                <a:ln>
                  <a:noFill/>
                </a:ln>
                <a:solidFill>
                  <a:srgbClr val="0084A9"/>
                </a:solidFill>
                <a:effectLst/>
                <a:uLnTx/>
                <a:uFillTx/>
                <a:latin typeface="Arial" charset="0"/>
                <a:ea typeface="MS PGothic" charset="0"/>
                <a:cs typeface="MS PGothic"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84A9"/>
              </a:solidFill>
              <a:effectLst/>
              <a:uLnTx/>
              <a:uFillTx/>
              <a:latin typeface="Arial" charset="0"/>
              <a:ea typeface="MS PGothic" charset="0"/>
              <a:cs typeface="MS PGothic" charset="0"/>
            </a:endParaRPr>
          </a:p>
        </p:txBody>
      </p:sp>
    </p:spTree>
    <p:extLst>
      <p:ext uri="{BB962C8B-B14F-4D97-AF65-F5344CB8AC3E}">
        <p14:creationId xmlns:p14="http://schemas.microsoft.com/office/powerpoint/2010/main" val="33612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dirty="0">
                <a:solidFill>
                  <a:schemeClr val="lt1"/>
                </a:solidFill>
                <a:latin typeface="Rockwell"/>
              </a:rPr>
              <a:t>Results </a:t>
            </a:r>
            <a:br>
              <a:rPr lang="en-US" sz="4800" dirty="0">
                <a:solidFill>
                  <a:schemeClr val="lt1"/>
                </a:solidFill>
                <a:latin typeface="Rockwell"/>
              </a:rPr>
            </a:br>
            <a:r>
              <a:rPr lang="en-US" sz="3200" i="1" dirty="0">
                <a:solidFill>
                  <a:schemeClr val="lt1"/>
                </a:solidFill>
                <a:latin typeface="Rockwell"/>
              </a:rPr>
              <a:t>Prepping for the GED</a:t>
            </a:r>
            <a:r>
              <a:rPr lang="en-US" sz="3200" i="1" baseline="30000" dirty="0">
                <a:solidFill>
                  <a:schemeClr val="lt1"/>
                </a:solidFill>
                <a:latin typeface="Rockwell"/>
              </a:rPr>
              <a:t>®</a:t>
            </a:r>
            <a:br>
              <a:rPr lang="en-US" sz="4800" dirty="0">
                <a:solidFill>
                  <a:schemeClr val="lt1"/>
                </a:solidFill>
                <a:latin typeface="Rockwell"/>
              </a:rPr>
            </a:b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41</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2"/>
          <a:srcRect l="29377" r="29377"/>
          <a:stretch>
            <a:fillRect/>
          </a:stretch>
        </p:blipFill>
        <p:spPr>
          <a:xfrm>
            <a:off x="5043490" y="230188"/>
            <a:ext cx="4100513" cy="6627813"/>
          </a:xfrm>
        </p:spPr>
      </p:pic>
    </p:spTree>
    <p:extLst>
      <p:ext uri="{BB962C8B-B14F-4D97-AF65-F5344CB8AC3E}">
        <p14:creationId xmlns:p14="http://schemas.microsoft.com/office/powerpoint/2010/main" val="2847301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9"/>
          <p:cNvSpPr txBox="1">
            <a:spLocks noGrp="1"/>
          </p:cNvSpPr>
          <p:nvPr>
            <p:ph type="title"/>
          </p:nvPr>
        </p:nvSpPr>
        <p:spPr>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dirty="0">
                <a:solidFill>
                  <a:srgbClr val="0080A8"/>
                </a:solidFill>
                <a:latin typeface="+mj-lt"/>
              </a:rPr>
              <a:t>GED.com</a:t>
            </a:r>
            <a:br>
              <a:rPr lang="en-US" sz="800" b="1" dirty="0">
                <a:solidFill>
                  <a:srgbClr val="0080A8"/>
                </a:solidFill>
                <a:latin typeface="+mj-lt"/>
              </a:rPr>
            </a:br>
            <a:br>
              <a:rPr lang="en-US" sz="800" b="1" dirty="0">
                <a:solidFill>
                  <a:srgbClr val="0080A8"/>
                </a:solidFill>
                <a:latin typeface="+mj-lt"/>
              </a:rPr>
            </a:br>
            <a:r>
              <a:rPr lang="en-US" sz="2000" b="1" dirty="0">
                <a:solidFill>
                  <a:srgbClr val="0080A8"/>
                </a:solidFill>
                <a:latin typeface="+mj-lt"/>
              </a:rPr>
              <a:t>click on “Educators &amp; Admins”</a:t>
            </a:r>
            <a:endParaRPr sz="3200" b="1" dirty="0">
              <a:solidFill>
                <a:srgbClr val="0080A8"/>
              </a:solidFill>
              <a:latin typeface="+mj-lt"/>
            </a:endParaRPr>
          </a:p>
        </p:txBody>
      </p:sp>
      <p:sp>
        <p:nvSpPr>
          <p:cNvPr id="427" name="Google Shape;427;p59"/>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42</a:t>
            </a:fld>
            <a:endParaRPr sz="900">
              <a:solidFill>
                <a:srgbClr val="AEABAB"/>
              </a:solidFill>
              <a:latin typeface="Arial"/>
              <a:ea typeface="Arial"/>
              <a:cs typeface="Arial"/>
              <a:sym typeface="Arial"/>
            </a:endParaRPr>
          </a:p>
        </p:txBody>
      </p:sp>
      <p:pic>
        <p:nvPicPr>
          <p:cNvPr id="5" name="Picture 4">
            <a:extLst>
              <a:ext uri="{FF2B5EF4-FFF2-40B4-BE49-F238E27FC236}">
                <a16:creationId xmlns:a16="http://schemas.microsoft.com/office/drawing/2014/main" id="{2A24AAB0-93E8-4D33-A4EB-15CDC1A230ED}"/>
              </a:ext>
            </a:extLst>
          </p:cNvPr>
          <p:cNvPicPr>
            <a:picLocks noChangeAspect="1"/>
          </p:cNvPicPr>
          <p:nvPr/>
        </p:nvPicPr>
        <p:blipFill>
          <a:blip r:embed="rId3"/>
          <a:stretch>
            <a:fillRect/>
          </a:stretch>
        </p:blipFill>
        <p:spPr>
          <a:xfrm>
            <a:off x="0" y="1625915"/>
            <a:ext cx="9144000" cy="3606169"/>
          </a:xfrm>
          <a:prstGeom prst="rect">
            <a:avLst/>
          </a:prstGeom>
        </p:spPr>
      </p:pic>
      <p:sp>
        <p:nvSpPr>
          <p:cNvPr id="428" name="Google Shape;428;p59"/>
          <p:cNvSpPr/>
          <p:nvPr/>
        </p:nvSpPr>
        <p:spPr>
          <a:xfrm>
            <a:off x="7905931" y="1715645"/>
            <a:ext cx="909152" cy="388226"/>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48871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88A518-BCC7-4AE3-8FA5-42B81A73CDB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43</a:t>
            </a:fld>
            <a:endParaRPr lang="en-US"/>
          </a:p>
        </p:txBody>
      </p:sp>
      <p:pic>
        <p:nvPicPr>
          <p:cNvPr id="5" name="Picture 4">
            <a:extLst>
              <a:ext uri="{FF2B5EF4-FFF2-40B4-BE49-F238E27FC236}">
                <a16:creationId xmlns:a16="http://schemas.microsoft.com/office/drawing/2014/main" id="{E1E9144E-73DA-4FDD-9C52-65ADC47611EE}"/>
              </a:ext>
            </a:extLst>
          </p:cNvPr>
          <p:cNvPicPr>
            <a:picLocks noChangeAspect="1"/>
          </p:cNvPicPr>
          <p:nvPr/>
        </p:nvPicPr>
        <p:blipFill>
          <a:blip r:embed="rId2"/>
          <a:stretch>
            <a:fillRect/>
          </a:stretch>
        </p:blipFill>
        <p:spPr>
          <a:xfrm>
            <a:off x="559292" y="278358"/>
            <a:ext cx="8379935" cy="6579642"/>
          </a:xfrm>
          <a:prstGeom prst="rect">
            <a:avLst/>
          </a:prstGeom>
        </p:spPr>
      </p:pic>
      <p:sp>
        <p:nvSpPr>
          <p:cNvPr id="6" name="Google Shape;428;p59">
            <a:extLst>
              <a:ext uri="{FF2B5EF4-FFF2-40B4-BE49-F238E27FC236}">
                <a16:creationId xmlns:a16="http://schemas.microsoft.com/office/drawing/2014/main" id="{BE88F5A8-2857-412C-8ADC-E188C5E6AAD2}"/>
              </a:ext>
            </a:extLst>
          </p:cNvPr>
          <p:cNvSpPr/>
          <p:nvPr/>
        </p:nvSpPr>
        <p:spPr>
          <a:xfrm>
            <a:off x="559292" y="2692798"/>
            <a:ext cx="1986684" cy="388226"/>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15466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301082" y="366307"/>
            <a:ext cx="8514000" cy="1165500"/>
          </a:xfrm>
          <a:prstGeom prst="rect">
            <a:avLst/>
          </a:prstGeom>
          <a:noFill/>
          <a:ln>
            <a:noFill/>
          </a:ln>
        </p:spPr>
        <p:txBody>
          <a:bodyPr spcFirstLastPara="1" wrap="square" lIns="0" tIns="0" rIns="0" bIns="0" anchor="t" anchorCtr="0">
            <a:noAutofit/>
          </a:bodyPr>
          <a:lstStyle/>
          <a:p>
            <a:r>
              <a:rPr lang="en-US" sz="3200" b="1" dirty="0">
                <a:solidFill>
                  <a:srgbClr val="0080A8"/>
                </a:solidFill>
                <a:latin typeface="+mj-lt"/>
              </a:rPr>
              <a:t>Educator resources galore!</a:t>
            </a:r>
            <a:endParaRPr sz="3200" b="1" dirty="0">
              <a:solidFill>
                <a:srgbClr val="0080A8"/>
              </a:solidFill>
              <a:latin typeface="+mj-lt"/>
            </a:endParaRPr>
          </a:p>
        </p:txBody>
      </p:sp>
      <p:sp>
        <p:nvSpPr>
          <p:cNvPr id="434" name="Google Shape;434;p60"/>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44</a:t>
            </a:fld>
            <a:endParaRPr sz="900">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D54AEA90-E1B0-41F8-9835-E07174C3C18D}"/>
              </a:ext>
            </a:extLst>
          </p:cNvPr>
          <p:cNvPicPr>
            <a:picLocks noChangeAspect="1"/>
          </p:cNvPicPr>
          <p:nvPr/>
        </p:nvPicPr>
        <p:blipFill>
          <a:blip r:embed="rId3"/>
          <a:stretch>
            <a:fillRect/>
          </a:stretch>
        </p:blipFill>
        <p:spPr>
          <a:xfrm>
            <a:off x="213063" y="818386"/>
            <a:ext cx="7434883" cy="6039614"/>
          </a:xfrm>
          <a:prstGeom prst="rect">
            <a:avLst/>
          </a:prstGeom>
        </p:spPr>
      </p:pic>
      <p:sp>
        <p:nvSpPr>
          <p:cNvPr id="7" name="Google Shape;428;p59">
            <a:extLst>
              <a:ext uri="{FF2B5EF4-FFF2-40B4-BE49-F238E27FC236}">
                <a16:creationId xmlns:a16="http://schemas.microsoft.com/office/drawing/2014/main" id="{81C84C80-8CFE-4FDC-BB88-2C3BDF2C02EB}"/>
              </a:ext>
            </a:extLst>
          </p:cNvPr>
          <p:cNvSpPr/>
          <p:nvPr/>
        </p:nvSpPr>
        <p:spPr>
          <a:xfrm>
            <a:off x="2133600" y="4778188"/>
            <a:ext cx="941294" cy="283514"/>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145432C3-85A4-4796-88ED-BF2C0912B7E3}"/>
              </a:ext>
            </a:extLst>
          </p:cNvPr>
          <p:cNvSpPr txBox="1"/>
          <p:nvPr/>
        </p:nvSpPr>
        <p:spPr>
          <a:xfrm rot="19362582">
            <a:off x="2951513" y="4624300"/>
            <a:ext cx="1066800" cy="307777"/>
          </a:xfrm>
          <a:prstGeom prst="rect">
            <a:avLst/>
          </a:prstGeom>
          <a:noFill/>
        </p:spPr>
        <p:txBody>
          <a:bodyPr wrap="square" rtlCol="0">
            <a:spAutoFit/>
          </a:bodyPr>
          <a:lstStyle/>
          <a:p>
            <a:r>
              <a:rPr lang="en-US" dirty="0">
                <a:solidFill>
                  <a:srgbClr val="C00000"/>
                </a:solidFill>
              </a:rPr>
              <a:t>Click here!</a:t>
            </a:r>
          </a:p>
        </p:txBody>
      </p:sp>
    </p:spTree>
    <p:extLst>
      <p:ext uri="{BB962C8B-B14F-4D97-AF65-F5344CB8AC3E}">
        <p14:creationId xmlns:p14="http://schemas.microsoft.com/office/powerpoint/2010/main" val="752930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1"/>
          <p:cNvSpPr txBox="1">
            <a:spLocks noGrp="1"/>
          </p:cNvSpPr>
          <p:nvPr>
            <p:ph type="title"/>
          </p:nvPr>
        </p:nvSpPr>
        <p:spPr>
          <a:xfrm>
            <a:off x="301082" y="298016"/>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dirty="0">
                <a:solidFill>
                  <a:srgbClr val="0080A8"/>
                </a:solidFill>
                <a:latin typeface="+mj-lt"/>
              </a:rPr>
              <a:t>Free Classroom Materials</a:t>
            </a:r>
            <a:endParaRPr sz="3200" b="1" dirty="0">
              <a:solidFill>
                <a:srgbClr val="0080A8"/>
              </a:solidFill>
              <a:latin typeface="+mj-lt"/>
            </a:endParaRPr>
          </a:p>
        </p:txBody>
      </p:sp>
      <p:sp>
        <p:nvSpPr>
          <p:cNvPr id="442" name="Google Shape;442;p61"/>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45</a:t>
            </a:fld>
            <a:endParaRPr sz="900">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12C34858-22BA-4E80-ADB6-A26976C455CD}"/>
              </a:ext>
            </a:extLst>
          </p:cNvPr>
          <p:cNvPicPr>
            <a:picLocks noChangeAspect="1"/>
          </p:cNvPicPr>
          <p:nvPr/>
        </p:nvPicPr>
        <p:blipFill>
          <a:blip r:embed="rId3"/>
          <a:stretch>
            <a:fillRect/>
          </a:stretch>
        </p:blipFill>
        <p:spPr>
          <a:xfrm>
            <a:off x="301082" y="699404"/>
            <a:ext cx="7711575" cy="6158596"/>
          </a:xfrm>
          <a:prstGeom prst="rect">
            <a:avLst/>
          </a:prstGeom>
        </p:spPr>
      </p:pic>
    </p:spTree>
    <p:extLst>
      <p:ext uri="{BB962C8B-B14F-4D97-AF65-F5344CB8AC3E}">
        <p14:creationId xmlns:p14="http://schemas.microsoft.com/office/powerpoint/2010/main" val="749827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2"/>
          <p:cNvSpPr txBox="1">
            <a:spLocks noGrp="1"/>
          </p:cNvSpPr>
          <p:nvPr>
            <p:ph type="title"/>
          </p:nvPr>
        </p:nvSpPr>
        <p:spPr>
          <a:xfrm>
            <a:off x="301082" y="316426"/>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dirty="0">
                <a:solidFill>
                  <a:srgbClr val="0080A8"/>
                </a:solidFill>
                <a:latin typeface="+mj-lt"/>
              </a:rPr>
              <a:t>Practice Test and Study Guides</a:t>
            </a:r>
            <a:endParaRPr sz="3200" b="1" dirty="0">
              <a:solidFill>
                <a:srgbClr val="0080A8"/>
              </a:solidFill>
              <a:latin typeface="+mj-lt"/>
            </a:endParaRPr>
          </a:p>
        </p:txBody>
      </p:sp>
      <p:sp>
        <p:nvSpPr>
          <p:cNvPr id="450" name="Google Shape;450;p62"/>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46</a:t>
            </a:fld>
            <a:endParaRPr sz="900">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8EA02F22-0A70-48D9-932C-4CD2B06FA164}"/>
              </a:ext>
            </a:extLst>
          </p:cNvPr>
          <p:cNvPicPr>
            <a:picLocks noChangeAspect="1"/>
          </p:cNvPicPr>
          <p:nvPr/>
        </p:nvPicPr>
        <p:blipFill>
          <a:blip r:embed="rId3"/>
          <a:stretch>
            <a:fillRect/>
          </a:stretch>
        </p:blipFill>
        <p:spPr>
          <a:xfrm>
            <a:off x="301083" y="897801"/>
            <a:ext cx="7129527" cy="5885295"/>
          </a:xfrm>
          <a:prstGeom prst="rect">
            <a:avLst/>
          </a:prstGeom>
        </p:spPr>
      </p:pic>
    </p:spTree>
    <p:extLst>
      <p:ext uri="{BB962C8B-B14F-4D97-AF65-F5344CB8AC3E}">
        <p14:creationId xmlns:p14="http://schemas.microsoft.com/office/powerpoint/2010/main" val="3958946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4"/>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lvl="0" indent="0"/>
            <a:r>
              <a:rPr lang="en-US" sz="3200" b="1" dirty="0">
                <a:solidFill>
                  <a:srgbClr val="0080A8"/>
                </a:solidFill>
                <a:latin typeface="+mj-lt"/>
              </a:rPr>
              <a:t>GED Student Study Guide</a:t>
            </a:r>
            <a:endParaRPr sz="3200" b="1" dirty="0">
              <a:solidFill>
                <a:srgbClr val="0080A8"/>
              </a:solidFill>
              <a:latin typeface="+mj-lt"/>
            </a:endParaRPr>
          </a:p>
        </p:txBody>
      </p:sp>
      <p:sp>
        <p:nvSpPr>
          <p:cNvPr id="461" name="Google Shape;461;p64"/>
          <p:cNvSpPr txBox="1">
            <a:spLocks noGrp="1"/>
          </p:cNvSpPr>
          <p:nvPr>
            <p:ph type="body" idx="1"/>
          </p:nvPr>
        </p:nvSpPr>
        <p:spPr>
          <a:xfrm>
            <a:off x="301075" y="1594425"/>
            <a:ext cx="8514000" cy="4279500"/>
          </a:xfrm>
          <a:prstGeom prst="rect">
            <a:avLst/>
          </a:prstGeom>
          <a:noFill/>
          <a:ln>
            <a:noFill/>
          </a:ln>
        </p:spPr>
        <p:txBody>
          <a:bodyPr spcFirstLastPara="1" wrap="square" lIns="91425" tIns="45700" rIns="91425" bIns="45700" anchor="t" anchorCtr="0">
            <a:noAutofit/>
          </a:bodyPr>
          <a:lstStyle/>
          <a:p>
            <a:pPr marL="171442" marR="0" lvl="0" indent="-177800" algn="l" rtl="0">
              <a:lnSpc>
                <a:spcPct val="90000"/>
              </a:lnSpc>
              <a:spcBef>
                <a:spcPts val="750"/>
              </a:spcBef>
              <a:spcAft>
                <a:spcPts val="0"/>
              </a:spcAft>
              <a:buClr>
                <a:srgbClr val="AEABAB"/>
              </a:buClr>
              <a:buSzPts val="2800"/>
              <a:buFont typeface="Arial"/>
              <a:buChar char="•"/>
            </a:pPr>
            <a:r>
              <a:rPr lang="en-US" sz="2800" b="0" i="0" u="none" strike="noStrike" cap="none">
                <a:solidFill>
                  <a:schemeClr val="dk1"/>
                </a:solidFill>
                <a:latin typeface="Arial"/>
                <a:ea typeface="Arial"/>
                <a:cs typeface="Arial"/>
                <a:sym typeface="Arial"/>
              </a:rPr>
              <a:t>Available for all 4 subjects (no cost) via each student’s ged.com account</a:t>
            </a:r>
            <a:r>
              <a:rPr lang="en-US" sz="2800"/>
              <a:t> </a:t>
            </a:r>
            <a:endParaRPr sz="2800"/>
          </a:p>
          <a:p>
            <a:pPr marL="171442" marR="0" lvl="0" indent="-177800" algn="l" rtl="0">
              <a:lnSpc>
                <a:spcPct val="90000"/>
              </a:lnSpc>
              <a:spcBef>
                <a:spcPts val="750"/>
              </a:spcBef>
              <a:spcAft>
                <a:spcPts val="0"/>
              </a:spcAft>
              <a:buClr>
                <a:srgbClr val="AEABAB"/>
              </a:buClr>
              <a:buSzPts val="2800"/>
              <a:buFont typeface="Arial"/>
              <a:buChar char="•"/>
            </a:pPr>
            <a:r>
              <a:rPr lang="en-US" sz="2800" b="0" i="0" u="none" strike="noStrike" cap="none">
                <a:solidFill>
                  <a:schemeClr val="dk1"/>
                </a:solidFill>
                <a:latin typeface="Arial"/>
                <a:ea typeface="Arial"/>
                <a:cs typeface="Arial"/>
                <a:sym typeface="Arial"/>
              </a:rPr>
              <a:t>Includes sample questions</a:t>
            </a:r>
            <a:endParaRPr sz="2800"/>
          </a:p>
          <a:p>
            <a:pPr marL="171442" marR="0" lvl="0" indent="-177800" algn="l" rtl="0">
              <a:lnSpc>
                <a:spcPct val="90000"/>
              </a:lnSpc>
              <a:spcBef>
                <a:spcPts val="750"/>
              </a:spcBef>
              <a:spcAft>
                <a:spcPts val="0"/>
              </a:spcAft>
              <a:buClr>
                <a:srgbClr val="AEABAB"/>
              </a:buClr>
              <a:buSzPts val="2800"/>
              <a:buFont typeface="Arial"/>
              <a:buChar char="•"/>
            </a:pPr>
            <a:r>
              <a:rPr lang="en-US" sz="2800" b="0" i="0" u="none" strike="noStrike" cap="none">
                <a:solidFill>
                  <a:schemeClr val="dk1"/>
                </a:solidFill>
                <a:latin typeface="Arial"/>
                <a:ea typeface="Arial"/>
                <a:cs typeface="Arial"/>
                <a:sym typeface="Arial"/>
              </a:rPr>
              <a:t>Another resource for adult educators to use in their preparation with students, </a:t>
            </a:r>
            <a:r>
              <a:rPr lang="en-US" sz="2800"/>
              <a:t>under Educators &amp; Admins tab on ged.com</a:t>
            </a:r>
            <a:endParaRPr sz="2800"/>
          </a:p>
          <a:p>
            <a:pPr marL="171442" marR="0" lvl="0" indent="-177800" algn="l" rtl="0">
              <a:lnSpc>
                <a:spcPct val="90000"/>
              </a:lnSpc>
              <a:spcBef>
                <a:spcPts val="750"/>
              </a:spcBef>
              <a:spcAft>
                <a:spcPts val="0"/>
              </a:spcAft>
              <a:buClr>
                <a:srgbClr val="AEABAB"/>
              </a:buClr>
              <a:buSzPts val="2800"/>
              <a:buFont typeface="Arial"/>
              <a:buChar char="•"/>
            </a:pPr>
            <a:r>
              <a:rPr lang="en-US" sz="2800" b="0" i="0" u="none" strike="noStrike" cap="none">
                <a:solidFill>
                  <a:schemeClr val="dk1"/>
                </a:solidFill>
                <a:latin typeface="Arial"/>
                <a:ea typeface="Arial"/>
                <a:cs typeface="Arial"/>
                <a:sym typeface="Arial"/>
              </a:rPr>
              <a:t>Good tool for new teachers to get them familiar with the content they need to teach </a:t>
            </a:r>
            <a:endParaRPr sz="2800"/>
          </a:p>
          <a:p>
            <a:pPr marL="171442" marR="0" lvl="0" indent="0" algn="l" rtl="0">
              <a:lnSpc>
                <a:spcPct val="90000"/>
              </a:lnSpc>
              <a:spcBef>
                <a:spcPts val="750"/>
              </a:spcBef>
              <a:spcAft>
                <a:spcPts val="0"/>
              </a:spcAft>
              <a:buClr>
                <a:srgbClr val="AEABAB"/>
              </a:buClr>
              <a:buSzPts val="264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750"/>
              </a:spcBef>
              <a:spcAft>
                <a:spcPts val="0"/>
              </a:spcAft>
              <a:buClr>
                <a:srgbClr val="AEABAB"/>
              </a:buClr>
              <a:buSzPts val="2640"/>
              <a:buFont typeface="Arial"/>
              <a:buNone/>
            </a:pPr>
            <a:endParaRPr sz="2400" b="0" i="0" u="none" strike="noStrike" cap="none">
              <a:solidFill>
                <a:schemeClr val="dk1"/>
              </a:solidFill>
              <a:latin typeface="Arial"/>
              <a:ea typeface="Arial"/>
              <a:cs typeface="Arial"/>
              <a:sym typeface="Arial"/>
            </a:endParaRPr>
          </a:p>
          <a:p>
            <a:pPr marL="171442" marR="0" lvl="0" indent="0" algn="l" rtl="0">
              <a:lnSpc>
                <a:spcPct val="90000"/>
              </a:lnSpc>
              <a:spcBef>
                <a:spcPts val="750"/>
              </a:spcBef>
              <a:spcAft>
                <a:spcPts val="0"/>
              </a:spcAft>
              <a:buClr>
                <a:srgbClr val="AEABAB"/>
              </a:buClr>
              <a:buSzPts val="3080"/>
              <a:buFont typeface="Arial"/>
              <a:buNone/>
            </a:pPr>
            <a:endParaRPr sz="2800" b="0" i="0" u="none" strike="noStrike" cap="none">
              <a:solidFill>
                <a:schemeClr val="dk1"/>
              </a:solidFill>
              <a:latin typeface="Arial"/>
              <a:ea typeface="Arial"/>
              <a:cs typeface="Arial"/>
              <a:sym typeface="Arial"/>
            </a:endParaRPr>
          </a:p>
        </p:txBody>
      </p:sp>
      <p:sp>
        <p:nvSpPr>
          <p:cNvPr id="462" name="Google Shape;462;p64"/>
          <p:cNvSpPr txBox="1">
            <a:spLocks noGrp="1"/>
          </p:cNvSpPr>
          <p:nvPr>
            <p:ph type="sldNum" idx="12"/>
          </p:nvPr>
        </p:nvSpPr>
        <p:spPr>
          <a:xfrm>
            <a:off x="457200" y="6299737"/>
            <a:ext cx="4590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47</a:t>
            </a:fld>
            <a:endParaRPr sz="900" b="0" i="0" u="none" strike="noStrike" cap="none">
              <a:solidFill>
                <a:srgbClr val="AEABAB"/>
              </a:solidFill>
              <a:latin typeface="Arial"/>
              <a:ea typeface="Arial"/>
              <a:cs typeface="Arial"/>
              <a:sym typeface="Arial"/>
            </a:endParaRPr>
          </a:p>
        </p:txBody>
      </p:sp>
    </p:spTree>
    <p:extLst>
      <p:ext uri="{BB962C8B-B14F-4D97-AF65-F5344CB8AC3E}">
        <p14:creationId xmlns:p14="http://schemas.microsoft.com/office/powerpoint/2010/main" val="408338499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6"/>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r>
              <a:rPr lang="en-US" sz="3200" b="1" dirty="0">
                <a:solidFill>
                  <a:srgbClr val="0080A8"/>
                </a:solidFill>
                <a:latin typeface="+mj-lt"/>
              </a:rPr>
              <a:t>Each study guide covers topics, time for the test, format and example questions – </a:t>
            </a:r>
            <a:endParaRPr sz="3200" b="1" dirty="0">
              <a:solidFill>
                <a:srgbClr val="0080A8"/>
              </a:solidFill>
              <a:latin typeface="+mj-lt"/>
            </a:endParaRPr>
          </a:p>
        </p:txBody>
      </p:sp>
      <p:sp>
        <p:nvSpPr>
          <p:cNvPr id="475" name="Google Shape;475;p66"/>
          <p:cNvSpPr txBox="1">
            <a:spLocks noGrp="1"/>
          </p:cNvSpPr>
          <p:nvPr>
            <p:ph type="sldNum" idx="12"/>
          </p:nvPr>
        </p:nvSpPr>
        <p:spPr>
          <a:xfrm>
            <a:off x="457200" y="6299200"/>
            <a:ext cx="458700" cy="32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48</a:t>
            </a:fld>
            <a:endParaRPr sz="900" b="0" i="0" u="none" strike="noStrike" cap="none">
              <a:solidFill>
                <a:srgbClr val="AEABAB"/>
              </a:solidFill>
              <a:latin typeface="Arial"/>
              <a:ea typeface="Arial"/>
              <a:cs typeface="Arial"/>
              <a:sym typeface="Arial"/>
            </a:endParaRPr>
          </a:p>
        </p:txBody>
      </p:sp>
      <p:pic>
        <p:nvPicPr>
          <p:cNvPr id="476" name="Google Shape;476;p66"/>
          <p:cNvPicPr preferRelativeResize="0"/>
          <p:nvPr/>
        </p:nvPicPr>
        <p:blipFill rotWithShape="1">
          <a:blip r:embed="rId3">
            <a:alphaModFix/>
          </a:blip>
          <a:srcRect/>
          <a:stretch/>
        </p:blipFill>
        <p:spPr>
          <a:xfrm>
            <a:off x="213055" y="1623219"/>
            <a:ext cx="5629275" cy="4343400"/>
          </a:xfrm>
          <a:prstGeom prst="rect">
            <a:avLst/>
          </a:prstGeom>
          <a:noFill/>
          <a:ln>
            <a:noFill/>
          </a:ln>
        </p:spPr>
      </p:pic>
      <p:pic>
        <p:nvPicPr>
          <p:cNvPr id="477" name="Google Shape;477;p66"/>
          <p:cNvPicPr preferRelativeResize="0">
            <a:picLocks noGrp="1"/>
          </p:cNvPicPr>
          <p:nvPr>
            <p:ph type="body" idx="2"/>
          </p:nvPr>
        </p:nvPicPr>
        <p:blipFill rotWithShape="1">
          <a:blip r:embed="rId4">
            <a:alphaModFix/>
          </a:blip>
          <a:srcRect/>
          <a:stretch/>
        </p:blipFill>
        <p:spPr>
          <a:xfrm>
            <a:off x="4117213" y="2881868"/>
            <a:ext cx="4758900" cy="373950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0"/>
              </a:srgbClr>
            </a:outerShdw>
          </a:effectLst>
        </p:spPr>
      </p:pic>
    </p:spTree>
    <p:extLst>
      <p:ext uri="{BB962C8B-B14F-4D97-AF65-F5344CB8AC3E}">
        <p14:creationId xmlns:p14="http://schemas.microsoft.com/office/powerpoint/2010/main" val="1946983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7"/>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dirty="0">
                <a:solidFill>
                  <a:srgbClr val="0080A8"/>
                </a:solidFill>
                <a:latin typeface="+mj-lt"/>
              </a:rPr>
              <a:t>Study Guides</a:t>
            </a:r>
            <a:endParaRPr sz="3200" b="1" dirty="0">
              <a:solidFill>
                <a:srgbClr val="0080A8"/>
              </a:solidFill>
              <a:latin typeface="+mj-lt"/>
            </a:endParaRPr>
          </a:p>
        </p:txBody>
      </p:sp>
      <p:sp>
        <p:nvSpPr>
          <p:cNvPr id="484" name="Google Shape;484;p67"/>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49</a:t>
            </a:fld>
            <a:endParaRPr sz="900">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BE8CA9FC-12B8-412D-B421-82E21BF0B99D}"/>
              </a:ext>
            </a:extLst>
          </p:cNvPr>
          <p:cNvPicPr>
            <a:picLocks noChangeAspect="1"/>
          </p:cNvPicPr>
          <p:nvPr/>
        </p:nvPicPr>
        <p:blipFill>
          <a:blip r:embed="rId3"/>
          <a:stretch>
            <a:fillRect/>
          </a:stretch>
        </p:blipFill>
        <p:spPr>
          <a:xfrm>
            <a:off x="301082" y="1107858"/>
            <a:ext cx="8230359" cy="5023894"/>
          </a:xfrm>
          <a:prstGeom prst="rect">
            <a:avLst/>
          </a:prstGeom>
        </p:spPr>
      </p:pic>
    </p:spTree>
    <p:extLst>
      <p:ext uri="{BB962C8B-B14F-4D97-AF65-F5344CB8AC3E}">
        <p14:creationId xmlns:p14="http://schemas.microsoft.com/office/powerpoint/2010/main" val="512601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B65C3B-9CB1-41EF-94E2-900C6C1A3F90}"/>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AEABAB"/>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900" b="0" i="0" u="none" strike="noStrike" kern="0" cap="none" spc="0" normalizeH="0" baseline="0" noProof="0">
              <a:ln>
                <a:noFill/>
              </a:ln>
              <a:solidFill>
                <a:srgbClr val="AEABAB"/>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E164847C-D78C-48BD-BF29-EE4710F025C8}"/>
              </a:ext>
            </a:extLst>
          </p:cNvPr>
          <p:cNvPicPr>
            <a:picLocks noChangeAspect="1"/>
          </p:cNvPicPr>
          <p:nvPr/>
        </p:nvPicPr>
        <p:blipFill>
          <a:blip r:embed="rId2"/>
          <a:stretch>
            <a:fillRect/>
          </a:stretch>
        </p:blipFill>
        <p:spPr>
          <a:xfrm>
            <a:off x="0" y="257175"/>
            <a:ext cx="9124950" cy="6600825"/>
          </a:xfrm>
          <a:prstGeom prst="rect">
            <a:avLst/>
          </a:prstGeom>
        </p:spPr>
      </p:pic>
    </p:spTree>
    <p:extLst>
      <p:ext uri="{BB962C8B-B14F-4D97-AF65-F5344CB8AC3E}">
        <p14:creationId xmlns:p14="http://schemas.microsoft.com/office/powerpoint/2010/main" val="2607147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8"/>
          <p:cNvSpPr txBox="1">
            <a:spLocks noGrp="1"/>
          </p:cNvSpPr>
          <p:nvPr>
            <p:ph type="title"/>
          </p:nvPr>
        </p:nvSpPr>
        <p:spPr>
          <a:xfrm>
            <a:off x="301082" y="375639"/>
            <a:ext cx="88428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000" b="1" dirty="0">
                <a:solidFill>
                  <a:srgbClr val="0080A8"/>
                </a:solidFill>
                <a:latin typeface="+mj-lt"/>
              </a:rPr>
              <a:t>Reference Sheets &amp; Extended Response tools</a:t>
            </a:r>
            <a:endParaRPr sz="3000" b="1" dirty="0">
              <a:solidFill>
                <a:srgbClr val="0080A8"/>
              </a:solidFill>
              <a:latin typeface="+mj-lt"/>
            </a:endParaRPr>
          </a:p>
        </p:txBody>
      </p:sp>
      <p:sp>
        <p:nvSpPr>
          <p:cNvPr id="491" name="Google Shape;491;p68"/>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50</a:t>
            </a:fld>
            <a:endParaRPr sz="900">
              <a:solidFill>
                <a:srgbClr val="AEABAB"/>
              </a:solidFill>
              <a:latin typeface="Arial"/>
              <a:ea typeface="Arial"/>
              <a:cs typeface="Arial"/>
              <a:sym typeface="Arial"/>
            </a:endParaRPr>
          </a:p>
        </p:txBody>
      </p:sp>
      <p:pic>
        <p:nvPicPr>
          <p:cNvPr id="2" name="Picture 1">
            <a:extLst>
              <a:ext uri="{FF2B5EF4-FFF2-40B4-BE49-F238E27FC236}">
                <a16:creationId xmlns:a16="http://schemas.microsoft.com/office/drawing/2014/main" id="{18AAB58D-B3A1-4B35-B8B5-7E453F265DF2}"/>
              </a:ext>
            </a:extLst>
          </p:cNvPr>
          <p:cNvPicPr>
            <a:picLocks noChangeAspect="1"/>
          </p:cNvPicPr>
          <p:nvPr/>
        </p:nvPicPr>
        <p:blipFill>
          <a:blip r:embed="rId3"/>
          <a:stretch>
            <a:fillRect/>
          </a:stretch>
        </p:blipFill>
        <p:spPr>
          <a:xfrm>
            <a:off x="301082" y="884406"/>
            <a:ext cx="6940014" cy="5973594"/>
          </a:xfrm>
          <a:prstGeom prst="rect">
            <a:avLst/>
          </a:prstGeom>
        </p:spPr>
      </p:pic>
    </p:spTree>
    <p:extLst>
      <p:ext uri="{BB962C8B-B14F-4D97-AF65-F5344CB8AC3E}">
        <p14:creationId xmlns:p14="http://schemas.microsoft.com/office/powerpoint/2010/main" val="2452852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8"/>
          <p:cNvSpPr txBox="1">
            <a:spLocks noGrp="1"/>
          </p:cNvSpPr>
          <p:nvPr>
            <p:ph type="title"/>
          </p:nvPr>
        </p:nvSpPr>
        <p:spPr>
          <a:xfrm>
            <a:off x="301082" y="375639"/>
            <a:ext cx="88428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000" b="1" dirty="0">
                <a:solidFill>
                  <a:srgbClr val="0080A8"/>
                </a:solidFill>
                <a:latin typeface="+mj-lt"/>
              </a:rPr>
              <a:t>Reference Sheets &amp; Extended Response tools</a:t>
            </a:r>
            <a:endParaRPr sz="3000" b="1" dirty="0">
              <a:solidFill>
                <a:srgbClr val="0080A8"/>
              </a:solidFill>
              <a:latin typeface="+mj-lt"/>
            </a:endParaRPr>
          </a:p>
        </p:txBody>
      </p:sp>
      <p:sp>
        <p:nvSpPr>
          <p:cNvPr id="491" name="Google Shape;491;p68"/>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51</a:t>
            </a:fld>
            <a:endParaRPr sz="900">
              <a:solidFill>
                <a:srgbClr val="AEABAB"/>
              </a:solidFill>
              <a:latin typeface="Arial"/>
              <a:ea typeface="Arial"/>
              <a:cs typeface="Arial"/>
              <a:sym typeface="Arial"/>
            </a:endParaRPr>
          </a:p>
        </p:txBody>
      </p:sp>
      <p:pic>
        <p:nvPicPr>
          <p:cNvPr id="2" name="Picture 1">
            <a:extLst>
              <a:ext uri="{FF2B5EF4-FFF2-40B4-BE49-F238E27FC236}">
                <a16:creationId xmlns:a16="http://schemas.microsoft.com/office/drawing/2014/main" id="{18AAB58D-B3A1-4B35-B8B5-7E453F265DF2}"/>
              </a:ext>
            </a:extLst>
          </p:cNvPr>
          <p:cNvPicPr>
            <a:picLocks noChangeAspect="1"/>
          </p:cNvPicPr>
          <p:nvPr/>
        </p:nvPicPr>
        <p:blipFill>
          <a:blip r:embed="rId3"/>
          <a:stretch>
            <a:fillRect/>
          </a:stretch>
        </p:blipFill>
        <p:spPr>
          <a:xfrm>
            <a:off x="301082" y="884406"/>
            <a:ext cx="6940014" cy="5973594"/>
          </a:xfrm>
          <a:prstGeom prst="rect">
            <a:avLst/>
          </a:prstGeom>
        </p:spPr>
      </p:pic>
      <p:sp>
        <p:nvSpPr>
          <p:cNvPr id="5" name="Google Shape;428;p59">
            <a:extLst>
              <a:ext uri="{FF2B5EF4-FFF2-40B4-BE49-F238E27FC236}">
                <a16:creationId xmlns:a16="http://schemas.microsoft.com/office/drawing/2014/main" id="{55E2A7DE-995B-42B1-8901-25C2E3EA98BA}"/>
              </a:ext>
            </a:extLst>
          </p:cNvPr>
          <p:cNvSpPr/>
          <p:nvPr/>
        </p:nvSpPr>
        <p:spPr>
          <a:xfrm>
            <a:off x="336440" y="4647104"/>
            <a:ext cx="2057400" cy="388226"/>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16025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FFCB6-BE38-4DAC-827B-EA80FF339D7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52</a:t>
            </a:fld>
            <a:endParaRPr lang="en-US"/>
          </a:p>
        </p:txBody>
      </p:sp>
      <p:pic>
        <p:nvPicPr>
          <p:cNvPr id="5" name="Picture 4">
            <a:extLst>
              <a:ext uri="{FF2B5EF4-FFF2-40B4-BE49-F238E27FC236}">
                <a16:creationId xmlns:a16="http://schemas.microsoft.com/office/drawing/2014/main" id="{DF6B76AF-7513-4C54-BF5D-FFCB15229646}"/>
              </a:ext>
            </a:extLst>
          </p:cNvPr>
          <p:cNvPicPr>
            <a:picLocks noChangeAspect="1"/>
          </p:cNvPicPr>
          <p:nvPr/>
        </p:nvPicPr>
        <p:blipFill>
          <a:blip r:embed="rId2"/>
          <a:stretch>
            <a:fillRect/>
          </a:stretch>
        </p:blipFill>
        <p:spPr>
          <a:xfrm>
            <a:off x="0" y="228605"/>
            <a:ext cx="7518665" cy="6169457"/>
          </a:xfrm>
          <a:prstGeom prst="rect">
            <a:avLst/>
          </a:prstGeom>
        </p:spPr>
      </p:pic>
      <p:sp>
        <p:nvSpPr>
          <p:cNvPr id="7" name="Oval 6">
            <a:extLst>
              <a:ext uri="{FF2B5EF4-FFF2-40B4-BE49-F238E27FC236}">
                <a16:creationId xmlns:a16="http://schemas.microsoft.com/office/drawing/2014/main" id="{D09FACB2-5577-41E8-A246-43FC07017956}"/>
              </a:ext>
            </a:extLst>
          </p:cNvPr>
          <p:cNvSpPr/>
          <p:nvPr/>
        </p:nvSpPr>
        <p:spPr>
          <a:xfrm>
            <a:off x="0" y="5647765"/>
            <a:ext cx="2886635" cy="2241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1F37EB-81EA-4DF7-A2F7-D783288A1B47}"/>
              </a:ext>
            </a:extLst>
          </p:cNvPr>
          <p:cNvSpPr txBox="1"/>
          <p:nvPr/>
        </p:nvSpPr>
        <p:spPr>
          <a:xfrm rot="20058182">
            <a:off x="914400" y="6125549"/>
            <a:ext cx="1757083" cy="307777"/>
          </a:xfrm>
          <a:prstGeom prst="rect">
            <a:avLst/>
          </a:prstGeom>
          <a:noFill/>
        </p:spPr>
        <p:txBody>
          <a:bodyPr wrap="square" rtlCol="0">
            <a:spAutoFit/>
          </a:bodyPr>
          <a:lstStyle/>
          <a:p>
            <a:r>
              <a:rPr lang="en-US" dirty="0">
                <a:solidFill>
                  <a:srgbClr val="C00000"/>
                </a:solidFill>
              </a:rPr>
              <a:t>Brand New!</a:t>
            </a:r>
          </a:p>
        </p:txBody>
      </p:sp>
    </p:spTree>
    <p:extLst>
      <p:ext uri="{BB962C8B-B14F-4D97-AF65-F5344CB8AC3E}">
        <p14:creationId xmlns:p14="http://schemas.microsoft.com/office/powerpoint/2010/main" val="2803170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828F-0AD3-4313-8D6E-C260C9EDE165}"/>
              </a:ext>
            </a:extLst>
          </p:cNvPr>
          <p:cNvSpPr>
            <a:spLocks noGrp="1"/>
          </p:cNvSpPr>
          <p:nvPr>
            <p:ph type="title"/>
          </p:nvPr>
        </p:nvSpPr>
        <p:spPr/>
        <p:txBody>
          <a:bodyPr/>
          <a:lstStyle/>
          <a:p>
            <a:r>
              <a:rPr lang="en-US" sz="3200" b="1" dirty="0">
                <a:solidFill>
                  <a:srgbClr val="0080A8"/>
                </a:solidFill>
                <a:latin typeface="+mj-lt"/>
              </a:rPr>
              <a:t>Brand New! Extended Response Scoring </a:t>
            </a:r>
            <a:r>
              <a:rPr lang="en-US" dirty="0"/>
              <a:t>Tool for the GED Ready®</a:t>
            </a:r>
          </a:p>
        </p:txBody>
      </p:sp>
      <p:sp>
        <p:nvSpPr>
          <p:cNvPr id="4" name="Slide Number Placeholder 3">
            <a:extLst>
              <a:ext uri="{FF2B5EF4-FFF2-40B4-BE49-F238E27FC236}">
                <a16:creationId xmlns:a16="http://schemas.microsoft.com/office/drawing/2014/main" id="{6D5328E5-800F-4636-890F-A5608166F02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53</a:t>
            </a:fld>
            <a:endParaRPr lang="en-US"/>
          </a:p>
        </p:txBody>
      </p:sp>
      <p:pic>
        <p:nvPicPr>
          <p:cNvPr id="10" name="Picture 9">
            <a:extLst>
              <a:ext uri="{FF2B5EF4-FFF2-40B4-BE49-F238E27FC236}">
                <a16:creationId xmlns:a16="http://schemas.microsoft.com/office/drawing/2014/main" id="{2226233E-5152-4B91-B834-29A126470706}"/>
              </a:ext>
            </a:extLst>
          </p:cNvPr>
          <p:cNvPicPr>
            <a:picLocks noChangeAspect="1"/>
          </p:cNvPicPr>
          <p:nvPr/>
        </p:nvPicPr>
        <p:blipFill>
          <a:blip r:embed="rId2"/>
          <a:stretch>
            <a:fillRect/>
          </a:stretch>
        </p:blipFill>
        <p:spPr>
          <a:xfrm>
            <a:off x="0" y="985276"/>
            <a:ext cx="9144000" cy="4887448"/>
          </a:xfrm>
          <a:prstGeom prst="rect">
            <a:avLst/>
          </a:prstGeom>
        </p:spPr>
      </p:pic>
    </p:spTree>
    <p:extLst>
      <p:ext uri="{BB962C8B-B14F-4D97-AF65-F5344CB8AC3E}">
        <p14:creationId xmlns:p14="http://schemas.microsoft.com/office/powerpoint/2010/main" val="3826847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40463-693D-440E-9961-8452A2999A63}"/>
              </a:ext>
            </a:extLst>
          </p:cNvPr>
          <p:cNvSpPr>
            <a:spLocks noGrp="1"/>
          </p:cNvSpPr>
          <p:nvPr>
            <p:ph type="title"/>
          </p:nvPr>
        </p:nvSpPr>
        <p:spPr>
          <a:xfrm>
            <a:off x="301082" y="312563"/>
            <a:ext cx="8513956" cy="1165587"/>
          </a:xfrm>
        </p:spPr>
        <p:txBody>
          <a:bodyPr/>
          <a:lstStyle/>
          <a:p>
            <a:r>
              <a:rPr lang="en-US" sz="3200" b="1" dirty="0">
                <a:solidFill>
                  <a:srgbClr val="0080A8"/>
                </a:solidFill>
                <a:latin typeface="+mj-lt"/>
              </a:rPr>
              <a:t>Sample of Trait 1</a:t>
            </a:r>
          </a:p>
        </p:txBody>
      </p:sp>
      <p:pic>
        <p:nvPicPr>
          <p:cNvPr id="6" name="Picture 5">
            <a:extLst>
              <a:ext uri="{FF2B5EF4-FFF2-40B4-BE49-F238E27FC236}">
                <a16:creationId xmlns:a16="http://schemas.microsoft.com/office/drawing/2014/main" id="{F4529670-0037-4C05-9EDF-D9C12BFD03BE}"/>
              </a:ext>
            </a:extLst>
          </p:cNvPr>
          <p:cNvPicPr>
            <a:picLocks noChangeAspect="1"/>
          </p:cNvPicPr>
          <p:nvPr/>
        </p:nvPicPr>
        <p:blipFill>
          <a:blip r:embed="rId2"/>
          <a:stretch>
            <a:fillRect/>
          </a:stretch>
        </p:blipFill>
        <p:spPr>
          <a:xfrm>
            <a:off x="0" y="1202583"/>
            <a:ext cx="9144000" cy="3323282"/>
          </a:xfrm>
          <a:prstGeom prst="rect">
            <a:avLst/>
          </a:prstGeom>
        </p:spPr>
      </p:pic>
      <p:sp>
        <p:nvSpPr>
          <p:cNvPr id="4" name="Slide Number Placeholder 3">
            <a:extLst>
              <a:ext uri="{FF2B5EF4-FFF2-40B4-BE49-F238E27FC236}">
                <a16:creationId xmlns:a16="http://schemas.microsoft.com/office/drawing/2014/main" id="{43352B0B-6109-41E0-A4CE-978D91C678A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54</a:t>
            </a:fld>
            <a:endParaRPr lang="en-US"/>
          </a:p>
        </p:txBody>
      </p:sp>
      <p:sp>
        <p:nvSpPr>
          <p:cNvPr id="7" name="TextBox 6">
            <a:extLst>
              <a:ext uri="{FF2B5EF4-FFF2-40B4-BE49-F238E27FC236}">
                <a16:creationId xmlns:a16="http://schemas.microsoft.com/office/drawing/2014/main" id="{0FEB2FFD-B503-4B62-AED6-31BCFB7E40F4}"/>
              </a:ext>
            </a:extLst>
          </p:cNvPr>
          <p:cNvSpPr txBox="1"/>
          <p:nvPr/>
        </p:nvSpPr>
        <p:spPr>
          <a:xfrm>
            <a:off x="195857" y="733001"/>
            <a:ext cx="8752285" cy="523220"/>
          </a:xfrm>
          <a:prstGeom prst="rect">
            <a:avLst/>
          </a:prstGeom>
          <a:noFill/>
        </p:spPr>
        <p:txBody>
          <a:bodyPr wrap="square" rtlCol="0">
            <a:spAutoFit/>
          </a:bodyPr>
          <a:lstStyle/>
          <a:p>
            <a:r>
              <a:rPr lang="en-US" dirty="0"/>
              <a:t>Click the “radio button” next to the most appropriate score, continue until all traits are scored</a:t>
            </a:r>
          </a:p>
          <a:p>
            <a:r>
              <a:rPr lang="en-US" dirty="0"/>
              <a:t> </a:t>
            </a:r>
          </a:p>
        </p:txBody>
      </p:sp>
      <p:pic>
        <p:nvPicPr>
          <p:cNvPr id="8" name="Picture 7">
            <a:extLst>
              <a:ext uri="{FF2B5EF4-FFF2-40B4-BE49-F238E27FC236}">
                <a16:creationId xmlns:a16="http://schemas.microsoft.com/office/drawing/2014/main" id="{E399B322-1393-4386-BD0D-FE5BC9F9570D}"/>
              </a:ext>
            </a:extLst>
          </p:cNvPr>
          <p:cNvPicPr>
            <a:picLocks noChangeAspect="1"/>
          </p:cNvPicPr>
          <p:nvPr/>
        </p:nvPicPr>
        <p:blipFill>
          <a:blip r:embed="rId3"/>
          <a:stretch>
            <a:fillRect/>
          </a:stretch>
        </p:blipFill>
        <p:spPr>
          <a:xfrm>
            <a:off x="62754" y="5249037"/>
            <a:ext cx="9144000" cy="856074"/>
          </a:xfrm>
          <a:prstGeom prst="rect">
            <a:avLst/>
          </a:prstGeom>
        </p:spPr>
      </p:pic>
      <p:cxnSp>
        <p:nvCxnSpPr>
          <p:cNvPr id="10" name="Straight Connector 9">
            <a:extLst>
              <a:ext uri="{FF2B5EF4-FFF2-40B4-BE49-F238E27FC236}">
                <a16:creationId xmlns:a16="http://schemas.microsoft.com/office/drawing/2014/main" id="{5E7FA8DD-54D3-4F37-B476-3B6C26AF14D4}"/>
              </a:ext>
            </a:extLst>
          </p:cNvPr>
          <p:cNvCxnSpPr/>
          <p:nvPr/>
        </p:nvCxnSpPr>
        <p:spPr>
          <a:xfrm>
            <a:off x="0" y="4834233"/>
            <a:ext cx="855999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6318CE-D33E-4707-B21E-5FEAF98E1C64}"/>
              </a:ext>
            </a:extLst>
          </p:cNvPr>
          <p:cNvSpPr txBox="1"/>
          <p:nvPr/>
        </p:nvSpPr>
        <p:spPr>
          <a:xfrm>
            <a:off x="550617" y="4970333"/>
            <a:ext cx="1739153" cy="307777"/>
          </a:xfrm>
          <a:prstGeom prst="rect">
            <a:avLst/>
          </a:prstGeom>
          <a:noFill/>
        </p:spPr>
        <p:txBody>
          <a:bodyPr wrap="square" rtlCol="0">
            <a:spAutoFit/>
          </a:bodyPr>
          <a:lstStyle/>
          <a:p>
            <a:r>
              <a:rPr lang="en-US" dirty="0"/>
              <a:t>(Enlarged view)</a:t>
            </a:r>
          </a:p>
        </p:txBody>
      </p:sp>
    </p:spTree>
    <p:extLst>
      <p:ext uri="{BB962C8B-B14F-4D97-AF65-F5344CB8AC3E}">
        <p14:creationId xmlns:p14="http://schemas.microsoft.com/office/powerpoint/2010/main" val="2983762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E81C03-3B3F-4462-A5A1-39C2D5839AE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55</a:t>
            </a:fld>
            <a:endParaRPr lang="en-US"/>
          </a:p>
        </p:txBody>
      </p:sp>
      <p:pic>
        <p:nvPicPr>
          <p:cNvPr id="5" name="Picture 4">
            <a:extLst>
              <a:ext uri="{FF2B5EF4-FFF2-40B4-BE49-F238E27FC236}">
                <a16:creationId xmlns:a16="http://schemas.microsoft.com/office/drawing/2014/main" id="{DA403F61-CE70-4352-865B-3653554F7315}"/>
              </a:ext>
            </a:extLst>
          </p:cNvPr>
          <p:cNvPicPr>
            <a:picLocks noChangeAspect="1"/>
          </p:cNvPicPr>
          <p:nvPr/>
        </p:nvPicPr>
        <p:blipFill>
          <a:blip r:embed="rId2"/>
          <a:stretch>
            <a:fillRect/>
          </a:stretch>
        </p:blipFill>
        <p:spPr>
          <a:xfrm>
            <a:off x="90943" y="675331"/>
            <a:ext cx="8784116" cy="2957916"/>
          </a:xfrm>
          <a:prstGeom prst="rect">
            <a:avLst/>
          </a:prstGeom>
        </p:spPr>
      </p:pic>
      <p:sp>
        <p:nvSpPr>
          <p:cNvPr id="6" name="TextBox 5">
            <a:extLst>
              <a:ext uri="{FF2B5EF4-FFF2-40B4-BE49-F238E27FC236}">
                <a16:creationId xmlns:a16="http://schemas.microsoft.com/office/drawing/2014/main" id="{60919744-58AC-49F8-91A3-0CC13B7990A9}"/>
              </a:ext>
            </a:extLst>
          </p:cNvPr>
          <p:cNvSpPr txBox="1"/>
          <p:nvPr/>
        </p:nvSpPr>
        <p:spPr>
          <a:xfrm>
            <a:off x="573741" y="367553"/>
            <a:ext cx="8077200" cy="307777"/>
          </a:xfrm>
          <a:prstGeom prst="rect">
            <a:avLst/>
          </a:prstGeom>
          <a:noFill/>
        </p:spPr>
        <p:txBody>
          <a:bodyPr wrap="square" rtlCol="0">
            <a:spAutoFit/>
          </a:bodyPr>
          <a:lstStyle/>
          <a:p>
            <a:r>
              <a:rPr lang="en-US" dirty="0"/>
              <a:t>Once traits are scored, you will see the results. These can be printed. </a:t>
            </a:r>
          </a:p>
        </p:txBody>
      </p:sp>
      <p:pic>
        <p:nvPicPr>
          <p:cNvPr id="8" name="Picture 7">
            <a:extLst>
              <a:ext uri="{FF2B5EF4-FFF2-40B4-BE49-F238E27FC236}">
                <a16:creationId xmlns:a16="http://schemas.microsoft.com/office/drawing/2014/main" id="{226A3537-DB75-48E0-9A55-EB385FA44A17}"/>
              </a:ext>
            </a:extLst>
          </p:cNvPr>
          <p:cNvPicPr>
            <a:picLocks noChangeAspect="1"/>
          </p:cNvPicPr>
          <p:nvPr/>
        </p:nvPicPr>
        <p:blipFill>
          <a:blip r:embed="rId3"/>
          <a:stretch>
            <a:fillRect/>
          </a:stretch>
        </p:blipFill>
        <p:spPr>
          <a:xfrm>
            <a:off x="90943" y="4763236"/>
            <a:ext cx="4591050" cy="1476375"/>
          </a:xfrm>
          <a:prstGeom prst="rect">
            <a:avLst/>
          </a:prstGeom>
        </p:spPr>
      </p:pic>
      <p:pic>
        <p:nvPicPr>
          <p:cNvPr id="9" name="Picture 8">
            <a:extLst>
              <a:ext uri="{FF2B5EF4-FFF2-40B4-BE49-F238E27FC236}">
                <a16:creationId xmlns:a16="http://schemas.microsoft.com/office/drawing/2014/main" id="{C1E8BD67-162F-4C13-A040-CA9350A876FB}"/>
              </a:ext>
            </a:extLst>
          </p:cNvPr>
          <p:cNvPicPr>
            <a:picLocks noChangeAspect="1"/>
          </p:cNvPicPr>
          <p:nvPr/>
        </p:nvPicPr>
        <p:blipFill>
          <a:blip r:embed="rId4"/>
          <a:stretch>
            <a:fillRect/>
          </a:stretch>
        </p:blipFill>
        <p:spPr>
          <a:xfrm>
            <a:off x="4873087" y="3636117"/>
            <a:ext cx="4210050" cy="476250"/>
          </a:xfrm>
          <a:prstGeom prst="rect">
            <a:avLst/>
          </a:prstGeom>
        </p:spPr>
      </p:pic>
      <p:cxnSp>
        <p:nvCxnSpPr>
          <p:cNvPr id="3" name="Straight Connector 2">
            <a:extLst>
              <a:ext uri="{FF2B5EF4-FFF2-40B4-BE49-F238E27FC236}">
                <a16:creationId xmlns:a16="http://schemas.microsoft.com/office/drawing/2014/main" id="{77A1D3E4-BC5D-4916-A8AF-C32A8358D820}"/>
              </a:ext>
            </a:extLst>
          </p:cNvPr>
          <p:cNvCxnSpPr/>
          <p:nvPr/>
        </p:nvCxnSpPr>
        <p:spPr>
          <a:xfrm>
            <a:off x="90943" y="4270177"/>
            <a:ext cx="855999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B46F385-225F-400A-9F80-41850EDF541F}"/>
              </a:ext>
            </a:extLst>
          </p:cNvPr>
          <p:cNvSpPr txBox="1"/>
          <p:nvPr/>
        </p:nvSpPr>
        <p:spPr>
          <a:xfrm>
            <a:off x="1339511" y="4402121"/>
            <a:ext cx="1739153" cy="307777"/>
          </a:xfrm>
          <a:prstGeom prst="rect">
            <a:avLst/>
          </a:prstGeom>
          <a:noFill/>
        </p:spPr>
        <p:txBody>
          <a:bodyPr wrap="square" rtlCol="0">
            <a:spAutoFit/>
          </a:bodyPr>
          <a:lstStyle/>
          <a:p>
            <a:r>
              <a:rPr lang="en-US" dirty="0"/>
              <a:t>(Enlarged view)</a:t>
            </a:r>
          </a:p>
        </p:txBody>
      </p:sp>
    </p:spTree>
    <p:extLst>
      <p:ext uri="{BB962C8B-B14F-4D97-AF65-F5344CB8AC3E}">
        <p14:creationId xmlns:p14="http://schemas.microsoft.com/office/powerpoint/2010/main" val="27193018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8" name="Google Shape;498;p69"/>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56</a:t>
            </a:fld>
            <a:endParaRPr sz="900">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AD523E5B-3A40-46B1-8B6A-A82BD11790A2}"/>
              </a:ext>
            </a:extLst>
          </p:cNvPr>
          <p:cNvPicPr>
            <a:picLocks noChangeAspect="1"/>
          </p:cNvPicPr>
          <p:nvPr/>
        </p:nvPicPr>
        <p:blipFill>
          <a:blip r:embed="rId3"/>
          <a:stretch>
            <a:fillRect/>
          </a:stretch>
        </p:blipFill>
        <p:spPr>
          <a:xfrm>
            <a:off x="89442" y="379328"/>
            <a:ext cx="7776011" cy="6285609"/>
          </a:xfrm>
          <a:prstGeom prst="rect">
            <a:avLst/>
          </a:prstGeom>
        </p:spPr>
      </p:pic>
    </p:spTree>
    <p:extLst>
      <p:ext uri="{BB962C8B-B14F-4D97-AF65-F5344CB8AC3E}">
        <p14:creationId xmlns:p14="http://schemas.microsoft.com/office/powerpoint/2010/main" val="39647875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1"/>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dirty="0">
                <a:solidFill>
                  <a:srgbClr val="0080A8"/>
                </a:solidFill>
                <a:latin typeface="+mj-lt"/>
              </a:rPr>
              <a:t>Where to find the videos</a:t>
            </a:r>
            <a:endParaRPr sz="3200" b="1" dirty="0">
              <a:solidFill>
                <a:srgbClr val="0080A8"/>
              </a:solidFill>
              <a:latin typeface="+mj-lt"/>
            </a:endParaRPr>
          </a:p>
        </p:txBody>
      </p:sp>
      <p:sp>
        <p:nvSpPr>
          <p:cNvPr id="511" name="Google Shape;511;p71"/>
          <p:cNvSpPr txBox="1">
            <a:spLocks noGrp="1"/>
          </p:cNvSpPr>
          <p:nvPr>
            <p:ph type="body" idx="1"/>
          </p:nvPr>
        </p:nvSpPr>
        <p:spPr>
          <a:xfrm>
            <a:off x="301075" y="1517600"/>
            <a:ext cx="8670000" cy="4356300"/>
          </a:xfrm>
          <a:prstGeom prst="rect">
            <a:avLst/>
          </a:prstGeom>
          <a:noFill/>
          <a:ln>
            <a:noFill/>
          </a:ln>
        </p:spPr>
        <p:txBody>
          <a:bodyPr spcFirstLastPara="1" wrap="square" lIns="91425" tIns="45700" rIns="91425" bIns="45700" anchor="t" anchorCtr="0">
            <a:noAutofit/>
          </a:bodyPr>
          <a:lstStyle/>
          <a:p>
            <a:pPr marL="171442" marR="0" lvl="0" indent="-166679" algn="l" rtl="0">
              <a:lnSpc>
                <a:spcPct val="90000"/>
              </a:lnSpc>
              <a:spcBef>
                <a:spcPts val="0"/>
              </a:spcBef>
              <a:spcAft>
                <a:spcPts val="0"/>
              </a:spcAft>
              <a:buClr>
                <a:srgbClr val="AEABAB"/>
              </a:buClr>
              <a:buSzPts val="2400"/>
              <a:buFont typeface="Arial"/>
              <a:buChar char="•"/>
            </a:pPr>
            <a:r>
              <a:rPr lang="en-US" sz="2400" b="0" i="0" u="none" strike="noStrike" cap="none">
                <a:solidFill>
                  <a:schemeClr val="dk1"/>
                </a:solidFill>
                <a:latin typeface="Arial"/>
                <a:ea typeface="Arial"/>
                <a:cs typeface="Arial"/>
                <a:sym typeface="Arial"/>
              </a:rPr>
              <a:t>Available on GED.com in each student’s account under the “Study” tab </a:t>
            </a:r>
            <a:endParaRPr sz="2400"/>
          </a:p>
          <a:p>
            <a:pPr marL="171442" marR="0" lvl="0" indent="-166679" algn="l" rtl="0">
              <a:lnSpc>
                <a:spcPct val="90000"/>
              </a:lnSpc>
              <a:spcBef>
                <a:spcPts val="750"/>
              </a:spcBef>
              <a:spcAft>
                <a:spcPts val="0"/>
              </a:spcAft>
              <a:buClr>
                <a:srgbClr val="AEABAB"/>
              </a:buClr>
              <a:buSzPts val="2400"/>
              <a:buFont typeface="Arial"/>
              <a:buChar char="•"/>
            </a:pPr>
            <a:r>
              <a:rPr lang="en-US" sz="2400" b="0" i="0" u="none" strike="noStrike" cap="none">
                <a:solidFill>
                  <a:schemeClr val="dk1"/>
                </a:solidFill>
                <a:latin typeface="Arial"/>
                <a:ea typeface="Arial"/>
                <a:cs typeface="Arial"/>
                <a:sym typeface="Arial"/>
              </a:rPr>
              <a:t>Available for educators here: </a:t>
            </a:r>
            <a:r>
              <a:rPr lang="en-US" sz="2400" b="0" i="0" u="sng" strike="noStrike" cap="none">
                <a:solidFill>
                  <a:schemeClr val="hlink"/>
                </a:solidFill>
                <a:latin typeface="Arial"/>
                <a:ea typeface="Arial"/>
                <a:cs typeface="Arial"/>
                <a:sym typeface="Arial"/>
                <a:hlinkClick r:id="rId3"/>
              </a:rPr>
              <a:t>https://ged.com/educators_admins/teaching/classroom_materials/</a:t>
            </a:r>
            <a:endParaRPr sz="2400" b="0" i="0" u="none" strike="noStrike" cap="none">
              <a:solidFill>
                <a:schemeClr val="dk1"/>
              </a:solidFill>
              <a:latin typeface="Arial"/>
              <a:ea typeface="Arial"/>
              <a:cs typeface="Arial"/>
              <a:sym typeface="Arial"/>
            </a:endParaRPr>
          </a:p>
          <a:p>
            <a:pPr marL="171442" marR="0" lvl="0" indent="-166679" algn="l" rtl="0">
              <a:lnSpc>
                <a:spcPct val="90000"/>
              </a:lnSpc>
              <a:spcBef>
                <a:spcPts val="750"/>
              </a:spcBef>
              <a:spcAft>
                <a:spcPts val="0"/>
              </a:spcAft>
              <a:buClr>
                <a:srgbClr val="AEABAB"/>
              </a:buClr>
              <a:buSzPts val="2400"/>
              <a:buFont typeface="Arial"/>
              <a:buChar char="•"/>
            </a:pPr>
            <a:r>
              <a:rPr lang="en-US" sz="2400" b="0" i="0" u="none" strike="noStrike" cap="none">
                <a:solidFill>
                  <a:schemeClr val="dk1"/>
                </a:solidFill>
                <a:latin typeface="Arial"/>
                <a:ea typeface="Arial"/>
                <a:cs typeface="Arial"/>
                <a:sym typeface="Arial"/>
              </a:rPr>
              <a:t>Available at: www.newreaderspress.com/writing-for-the-ged-test</a:t>
            </a:r>
            <a:endParaRPr sz="2400"/>
          </a:p>
          <a:p>
            <a:pPr marL="171442" marR="0" lvl="0" indent="-166679" algn="l" rtl="0">
              <a:lnSpc>
                <a:spcPct val="90000"/>
              </a:lnSpc>
              <a:spcBef>
                <a:spcPts val="750"/>
              </a:spcBef>
              <a:spcAft>
                <a:spcPts val="0"/>
              </a:spcAft>
              <a:buClr>
                <a:srgbClr val="AEABAB"/>
              </a:buClr>
              <a:buSzPts val="2400"/>
              <a:buFont typeface="Arial"/>
              <a:buChar char="•"/>
            </a:pPr>
            <a:r>
              <a:rPr lang="en-US" sz="2400" b="0" i="0" u="none" strike="noStrike" cap="none">
                <a:solidFill>
                  <a:schemeClr val="dk1"/>
                </a:solidFill>
                <a:latin typeface="Arial"/>
                <a:ea typeface="Arial"/>
                <a:cs typeface="Arial"/>
                <a:sym typeface="Arial"/>
              </a:rPr>
              <a:t>Or contact New Readers Press for DVDs that can be sent to your facility:</a:t>
            </a:r>
            <a:endParaRPr sz="2400"/>
          </a:p>
          <a:p>
            <a:pPr marL="514324" marR="0" lvl="1" indent="-187633" algn="l" rtl="0">
              <a:lnSpc>
                <a:spcPct val="90000"/>
              </a:lnSpc>
              <a:spcBef>
                <a:spcPts val="375"/>
              </a:spcBef>
              <a:spcAft>
                <a:spcPts val="0"/>
              </a:spcAft>
              <a:buClr>
                <a:srgbClr val="AEABAB"/>
              </a:buClr>
              <a:buSzPts val="2400"/>
              <a:buFont typeface="Arial"/>
              <a:buChar char="•"/>
            </a:pPr>
            <a:r>
              <a:rPr lang="en-US" sz="2400" b="0" i="0" u="sng" strike="noStrike" cap="none">
                <a:solidFill>
                  <a:schemeClr val="hlink"/>
                </a:solidFill>
                <a:latin typeface="Arial"/>
                <a:ea typeface="Arial"/>
                <a:cs typeface="Arial"/>
                <a:sym typeface="Arial"/>
                <a:hlinkClick r:id="rId4"/>
              </a:rPr>
              <a:t>tlipke@proliteracy.org</a:t>
            </a:r>
            <a:endParaRPr sz="2400" b="0" i="0" u="none" strike="noStrike" cap="none">
              <a:solidFill>
                <a:schemeClr val="dk1"/>
              </a:solidFill>
              <a:latin typeface="Arial"/>
              <a:ea typeface="Arial"/>
              <a:cs typeface="Arial"/>
              <a:sym typeface="Arial"/>
            </a:endParaRPr>
          </a:p>
          <a:p>
            <a:pPr marL="457200" marR="0" lvl="1" indent="-473392" algn="l" rtl="0">
              <a:lnSpc>
                <a:spcPct val="90000"/>
              </a:lnSpc>
              <a:spcBef>
                <a:spcPts val="375"/>
              </a:spcBef>
              <a:spcAft>
                <a:spcPts val="0"/>
              </a:spcAft>
              <a:buClr>
                <a:srgbClr val="AEABAB"/>
              </a:buClr>
              <a:buSzPts val="2400"/>
              <a:buFont typeface="Arial"/>
              <a:buChar char="•"/>
            </a:pPr>
            <a:r>
              <a:rPr lang="en-US" sz="2400" b="0" i="0" u="none" strike="noStrike" cap="none">
                <a:solidFill>
                  <a:schemeClr val="dk1"/>
                </a:solidFill>
                <a:latin typeface="Arial"/>
                <a:ea typeface="Arial"/>
                <a:cs typeface="Arial"/>
                <a:sym typeface="Arial"/>
              </a:rPr>
              <a:t>Videos are FREE</a:t>
            </a:r>
            <a:endParaRPr sz="2400"/>
          </a:p>
        </p:txBody>
      </p:sp>
      <p:sp>
        <p:nvSpPr>
          <p:cNvPr id="512" name="Google Shape;512;p71"/>
          <p:cNvSpPr txBox="1">
            <a:spLocks noGrp="1"/>
          </p:cNvSpPr>
          <p:nvPr>
            <p:ph type="sldNum" idx="12"/>
          </p:nvPr>
        </p:nvSpPr>
        <p:spPr>
          <a:xfrm>
            <a:off x="457200" y="6299200"/>
            <a:ext cx="458700" cy="32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rgbClr val="FFFFFF"/>
                </a:solidFill>
                <a:latin typeface="Calibri"/>
                <a:ea typeface="Calibri"/>
                <a:cs typeface="Calibri"/>
                <a:sym typeface="Calibri"/>
              </a:rPr>
              <a:t>57</a:t>
            </a:fld>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44843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2"/>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dirty="0">
                <a:solidFill>
                  <a:srgbClr val="0080A8"/>
                </a:solidFill>
                <a:latin typeface="+mj-lt"/>
              </a:rPr>
              <a:t>In Session Educator Newsletter</a:t>
            </a:r>
            <a:br>
              <a:rPr lang="en-US" sz="3300" b="0" i="0" u="none" strike="noStrike" cap="none" dirty="0">
                <a:solidFill>
                  <a:schemeClr val="dk1"/>
                </a:solidFill>
                <a:latin typeface="Rockwell"/>
                <a:ea typeface="Rockwell"/>
                <a:cs typeface="Rockwell"/>
                <a:sym typeface="Rockwell"/>
              </a:rPr>
            </a:br>
            <a:r>
              <a:rPr lang="en-US" sz="2400" b="0" i="0" u="none" strike="noStrike" cap="none" dirty="0">
                <a:solidFill>
                  <a:schemeClr val="dk1"/>
                </a:solidFill>
                <a:latin typeface="Rockwell"/>
                <a:ea typeface="Rockwell"/>
                <a:cs typeface="Rockwell"/>
                <a:sym typeface="Rockwell"/>
              </a:rPr>
              <a:t>Stay up-to-date by subscribing</a:t>
            </a:r>
            <a:r>
              <a:rPr lang="en-US" sz="3300" b="0" i="0" u="none" strike="noStrike" cap="none" dirty="0">
                <a:solidFill>
                  <a:schemeClr val="dk1"/>
                </a:solidFill>
                <a:latin typeface="Rockwell"/>
                <a:ea typeface="Rockwell"/>
                <a:cs typeface="Rockwell"/>
                <a:sym typeface="Rockwell"/>
              </a:rPr>
              <a:t>	</a:t>
            </a:r>
            <a:endParaRPr dirty="0"/>
          </a:p>
        </p:txBody>
      </p:sp>
      <p:sp>
        <p:nvSpPr>
          <p:cNvPr id="518" name="Google Shape;518;p72"/>
          <p:cNvSpPr txBox="1">
            <a:spLocks noGrp="1"/>
          </p:cNvSpPr>
          <p:nvPr>
            <p:ph type="body" idx="1"/>
          </p:nvPr>
        </p:nvSpPr>
        <p:spPr>
          <a:xfrm>
            <a:off x="301083" y="1825625"/>
            <a:ext cx="8514000" cy="4048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EABAB"/>
              </a:buClr>
              <a:buSzPts val="2475"/>
              <a:buFont typeface="Arial"/>
              <a:buNone/>
            </a:pPr>
            <a:r>
              <a:rPr lang="en-US" sz="2250" b="0" i="0" u="none" strike="noStrike" cap="none">
                <a:solidFill>
                  <a:schemeClr val="dk1"/>
                </a:solidFill>
                <a:latin typeface="Arial"/>
                <a:ea typeface="Arial"/>
                <a:cs typeface="Arial"/>
                <a:sym typeface="Arial"/>
              </a:rPr>
              <a:t> </a:t>
            </a:r>
            <a:endParaRPr/>
          </a:p>
        </p:txBody>
      </p:sp>
      <p:sp>
        <p:nvSpPr>
          <p:cNvPr id="519" name="Google Shape;519;p72"/>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58</a:t>
            </a:fld>
            <a:endParaRPr sz="900">
              <a:solidFill>
                <a:srgbClr val="AEABAB"/>
              </a:solidFill>
              <a:latin typeface="Arial"/>
              <a:ea typeface="Arial"/>
              <a:cs typeface="Arial"/>
              <a:sym typeface="Arial"/>
            </a:endParaRPr>
          </a:p>
        </p:txBody>
      </p:sp>
      <p:sp>
        <p:nvSpPr>
          <p:cNvPr id="520" name="Google Shape;520;p72" descr="Screenshot 2018-08-02 11.02.40.png"/>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749CE47-48CA-43A4-B355-7F958E98A658}"/>
              </a:ext>
            </a:extLst>
          </p:cNvPr>
          <p:cNvPicPr>
            <a:picLocks noChangeAspect="1"/>
          </p:cNvPicPr>
          <p:nvPr/>
        </p:nvPicPr>
        <p:blipFill>
          <a:blip r:embed="rId3"/>
          <a:stretch>
            <a:fillRect/>
          </a:stretch>
        </p:blipFill>
        <p:spPr>
          <a:xfrm>
            <a:off x="-13917" y="2411348"/>
            <a:ext cx="9144000" cy="3462477"/>
          </a:xfrm>
          <a:prstGeom prst="rect">
            <a:avLst/>
          </a:prstGeom>
        </p:spPr>
      </p:pic>
      <p:sp>
        <p:nvSpPr>
          <p:cNvPr id="3" name="TextBox 2">
            <a:extLst>
              <a:ext uri="{FF2B5EF4-FFF2-40B4-BE49-F238E27FC236}">
                <a16:creationId xmlns:a16="http://schemas.microsoft.com/office/drawing/2014/main" id="{B1B60316-F8BE-4447-B964-0FDD8BC448CE}"/>
              </a:ext>
            </a:extLst>
          </p:cNvPr>
          <p:cNvSpPr txBox="1"/>
          <p:nvPr/>
        </p:nvSpPr>
        <p:spPr>
          <a:xfrm>
            <a:off x="301082" y="1825625"/>
            <a:ext cx="7695435" cy="923330"/>
          </a:xfrm>
          <a:prstGeom prst="rect">
            <a:avLst/>
          </a:prstGeom>
          <a:noFill/>
        </p:spPr>
        <p:txBody>
          <a:bodyPr wrap="square" rtlCol="0">
            <a:spAutoFit/>
          </a:bodyPr>
          <a:lstStyle/>
          <a:p>
            <a:r>
              <a:rPr lang="en-US" sz="1800" dirty="0"/>
              <a:t>At the bottom of each of the pages is an opportunity to sign up for the </a:t>
            </a:r>
          </a:p>
          <a:p>
            <a:r>
              <a:rPr lang="en-US" sz="1800" dirty="0"/>
              <a:t>In Session Educator Newsletter – please take the opportunity to sign up and stay informed on the latest news, resources, pricing specials, etc. </a:t>
            </a:r>
          </a:p>
        </p:txBody>
      </p:sp>
    </p:spTree>
    <p:extLst>
      <p:ext uri="{BB962C8B-B14F-4D97-AF65-F5344CB8AC3E}">
        <p14:creationId xmlns:p14="http://schemas.microsoft.com/office/powerpoint/2010/main" val="2550085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0949-F0BB-4EA4-8784-C0C567BF7A34}"/>
              </a:ext>
            </a:extLst>
          </p:cNvPr>
          <p:cNvSpPr>
            <a:spLocks noGrp="1"/>
          </p:cNvSpPr>
          <p:nvPr>
            <p:ph type="title"/>
          </p:nvPr>
        </p:nvSpPr>
        <p:spPr/>
        <p:txBody>
          <a:bodyPr/>
          <a:lstStyle/>
          <a:p>
            <a:r>
              <a:rPr lang="en-US" sz="2800" dirty="0"/>
              <a:t>Scroll back to the top and click on “Teaching the GED</a:t>
            </a:r>
            <a:r>
              <a:rPr lang="en-US" sz="2800" cap="small" baseline="30000" dirty="0"/>
              <a:t>®</a:t>
            </a:r>
            <a:r>
              <a:rPr lang="en-US" sz="2800" cap="small" dirty="0"/>
              <a:t> </a:t>
            </a:r>
            <a:r>
              <a:rPr lang="en-US" sz="2800" dirty="0"/>
              <a:t>Test” again to see additional resources…</a:t>
            </a:r>
          </a:p>
        </p:txBody>
      </p:sp>
      <p:sp>
        <p:nvSpPr>
          <p:cNvPr id="3" name="Text Placeholder 2">
            <a:extLst>
              <a:ext uri="{FF2B5EF4-FFF2-40B4-BE49-F238E27FC236}">
                <a16:creationId xmlns:a16="http://schemas.microsoft.com/office/drawing/2014/main" id="{42929BA4-748D-4D03-9ACD-9D29F35C98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98B7C9-9A17-4F68-9777-2A2F1853CD9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59</a:t>
            </a:fld>
            <a:endParaRPr lang="en-US"/>
          </a:p>
        </p:txBody>
      </p:sp>
      <p:pic>
        <p:nvPicPr>
          <p:cNvPr id="5" name="Picture 4">
            <a:extLst>
              <a:ext uri="{FF2B5EF4-FFF2-40B4-BE49-F238E27FC236}">
                <a16:creationId xmlns:a16="http://schemas.microsoft.com/office/drawing/2014/main" id="{E8528800-3B74-47AE-B254-ECA3631914E1}"/>
              </a:ext>
            </a:extLst>
          </p:cNvPr>
          <p:cNvPicPr>
            <a:picLocks noChangeAspect="1"/>
          </p:cNvPicPr>
          <p:nvPr/>
        </p:nvPicPr>
        <p:blipFill>
          <a:blip r:embed="rId2"/>
          <a:stretch>
            <a:fillRect/>
          </a:stretch>
        </p:blipFill>
        <p:spPr>
          <a:xfrm>
            <a:off x="256460" y="1643045"/>
            <a:ext cx="8551100" cy="4413471"/>
          </a:xfrm>
          <a:prstGeom prst="rect">
            <a:avLst/>
          </a:prstGeom>
        </p:spPr>
      </p:pic>
      <p:sp>
        <p:nvSpPr>
          <p:cNvPr id="6" name="Google Shape;428;p59">
            <a:extLst>
              <a:ext uri="{FF2B5EF4-FFF2-40B4-BE49-F238E27FC236}">
                <a16:creationId xmlns:a16="http://schemas.microsoft.com/office/drawing/2014/main" id="{5835E3E1-81B7-43EF-A6ED-4856832FE7CC}"/>
              </a:ext>
            </a:extLst>
          </p:cNvPr>
          <p:cNvSpPr/>
          <p:nvPr/>
        </p:nvSpPr>
        <p:spPr>
          <a:xfrm>
            <a:off x="112322" y="2181810"/>
            <a:ext cx="2057400" cy="388226"/>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6568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2" name="Picture 1">
            <a:extLst>
              <a:ext uri="{FF2B5EF4-FFF2-40B4-BE49-F238E27FC236}">
                <a16:creationId xmlns:a16="http://schemas.microsoft.com/office/drawing/2014/main" id="{3F236F61-2934-48E3-83B6-C039B7135CB2}"/>
              </a:ext>
            </a:extLst>
          </p:cNvPr>
          <p:cNvPicPr>
            <a:picLocks noChangeAspect="1"/>
          </p:cNvPicPr>
          <p:nvPr/>
        </p:nvPicPr>
        <p:blipFill>
          <a:blip r:embed="rId3"/>
          <a:stretch>
            <a:fillRect/>
          </a:stretch>
        </p:blipFill>
        <p:spPr>
          <a:xfrm>
            <a:off x="53268" y="383154"/>
            <a:ext cx="9053030" cy="6545863"/>
          </a:xfrm>
          <a:prstGeom prst="rect">
            <a:avLst/>
          </a:prstGeom>
        </p:spPr>
      </p:pic>
      <p:sp>
        <p:nvSpPr>
          <p:cNvPr id="3" name="TextBox 2">
            <a:extLst>
              <a:ext uri="{FF2B5EF4-FFF2-40B4-BE49-F238E27FC236}">
                <a16:creationId xmlns:a16="http://schemas.microsoft.com/office/drawing/2014/main" id="{5C0E7318-5F66-4D14-8817-18B568A7AA78}"/>
              </a:ext>
            </a:extLst>
          </p:cNvPr>
          <p:cNvSpPr txBox="1"/>
          <p:nvPr/>
        </p:nvSpPr>
        <p:spPr>
          <a:xfrm>
            <a:off x="133165" y="221941"/>
            <a:ext cx="8877670"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80A8"/>
                </a:solidFill>
                <a:effectLst/>
                <a:uLnTx/>
                <a:uFillTx/>
                <a:latin typeface="Arial"/>
                <a:cs typeface="Arial"/>
                <a:sym typeface="Arial"/>
              </a:rPr>
              <a:t>Student will enter their zip code to locate Test Prep Centers in their area</a:t>
            </a:r>
          </a:p>
        </p:txBody>
      </p:sp>
      <p:sp>
        <p:nvSpPr>
          <p:cNvPr id="5" name="Rectangle 4">
            <a:extLst>
              <a:ext uri="{FF2B5EF4-FFF2-40B4-BE49-F238E27FC236}">
                <a16:creationId xmlns:a16="http://schemas.microsoft.com/office/drawing/2014/main" id="{1560CAEE-E7B6-481E-BBB2-307078951F50}"/>
              </a:ext>
            </a:extLst>
          </p:cNvPr>
          <p:cNvSpPr/>
          <p:nvPr/>
        </p:nvSpPr>
        <p:spPr>
          <a:xfrm>
            <a:off x="355107" y="6525087"/>
            <a:ext cx="390617" cy="24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624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301082" y="366307"/>
            <a:ext cx="8514000" cy="1165500"/>
          </a:xfrm>
          <a:prstGeom prst="rect">
            <a:avLst/>
          </a:prstGeom>
          <a:noFill/>
          <a:ln>
            <a:noFill/>
          </a:ln>
        </p:spPr>
        <p:txBody>
          <a:bodyPr spcFirstLastPara="1" wrap="square" lIns="0" tIns="0" rIns="0" bIns="0" anchor="t" anchorCtr="0">
            <a:noAutofit/>
          </a:bodyPr>
          <a:lstStyle/>
          <a:p>
            <a:r>
              <a:rPr lang="en-US" sz="3200" b="1" dirty="0">
                <a:solidFill>
                  <a:srgbClr val="0080A8"/>
                </a:solidFill>
                <a:latin typeface="+mj-lt"/>
              </a:rPr>
              <a:t>Let’s look at the Teaching Resources!</a:t>
            </a:r>
            <a:endParaRPr sz="3200" b="1" dirty="0">
              <a:solidFill>
                <a:srgbClr val="0080A8"/>
              </a:solidFill>
              <a:latin typeface="+mj-lt"/>
            </a:endParaRPr>
          </a:p>
        </p:txBody>
      </p:sp>
      <p:sp>
        <p:nvSpPr>
          <p:cNvPr id="434" name="Google Shape;434;p60"/>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60</a:t>
            </a:fld>
            <a:endParaRPr sz="900">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D54AEA90-E1B0-41F8-9835-E07174C3C18D}"/>
              </a:ext>
            </a:extLst>
          </p:cNvPr>
          <p:cNvPicPr>
            <a:picLocks noChangeAspect="1"/>
          </p:cNvPicPr>
          <p:nvPr/>
        </p:nvPicPr>
        <p:blipFill>
          <a:blip r:embed="rId3"/>
          <a:stretch>
            <a:fillRect/>
          </a:stretch>
        </p:blipFill>
        <p:spPr>
          <a:xfrm>
            <a:off x="213063" y="818386"/>
            <a:ext cx="7434883" cy="6039614"/>
          </a:xfrm>
          <a:prstGeom prst="rect">
            <a:avLst/>
          </a:prstGeom>
        </p:spPr>
      </p:pic>
      <p:sp>
        <p:nvSpPr>
          <p:cNvPr id="436" name="Google Shape;436;p60"/>
          <p:cNvSpPr/>
          <p:nvPr/>
        </p:nvSpPr>
        <p:spPr>
          <a:xfrm>
            <a:off x="213063" y="2062862"/>
            <a:ext cx="1723200" cy="136613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428;p59">
            <a:extLst>
              <a:ext uri="{FF2B5EF4-FFF2-40B4-BE49-F238E27FC236}">
                <a16:creationId xmlns:a16="http://schemas.microsoft.com/office/drawing/2014/main" id="{862284D9-D2DA-4C38-AF79-1F31601C271F}"/>
              </a:ext>
            </a:extLst>
          </p:cNvPr>
          <p:cNvSpPr/>
          <p:nvPr/>
        </p:nvSpPr>
        <p:spPr>
          <a:xfrm>
            <a:off x="4814047" y="4760258"/>
            <a:ext cx="941294" cy="283514"/>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775E61E9-5876-4DAE-9CF7-DC99580F964E}"/>
              </a:ext>
            </a:extLst>
          </p:cNvPr>
          <p:cNvSpPr txBox="1"/>
          <p:nvPr/>
        </p:nvSpPr>
        <p:spPr>
          <a:xfrm rot="19362582">
            <a:off x="5631960" y="4606370"/>
            <a:ext cx="1066800" cy="307777"/>
          </a:xfrm>
          <a:prstGeom prst="rect">
            <a:avLst/>
          </a:prstGeom>
          <a:noFill/>
        </p:spPr>
        <p:txBody>
          <a:bodyPr wrap="square" rtlCol="0">
            <a:spAutoFit/>
          </a:bodyPr>
          <a:lstStyle/>
          <a:p>
            <a:r>
              <a:rPr lang="en-US" dirty="0">
                <a:solidFill>
                  <a:srgbClr val="C00000"/>
                </a:solidFill>
              </a:rPr>
              <a:t>Click here!</a:t>
            </a:r>
          </a:p>
        </p:txBody>
      </p:sp>
    </p:spTree>
    <p:extLst>
      <p:ext uri="{BB962C8B-B14F-4D97-AF65-F5344CB8AC3E}">
        <p14:creationId xmlns:p14="http://schemas.microsoft.com/office/powerpoint/2010/main" val="2277302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4"/>
          <p:cNvSpPr txBox="1">
            <a:spLocks noGrp="1"/>
          </p:cNvSpPr>
          <p:nvPr>
            <p:ph type="title"/>
          </p:nvPr>
        </p:nvSpPr>
        <p:spPr>
          <a:xfrm>
            <a:off x="301082" y="401455"/>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200" b="1" dirty="0">
                <a:solidFill>
                  <a:srgbClr val="0080A8"/>
                </a:solidFill>
                <a:latin typeface="+mj-lt"/>
              </a:rPr>
              <a:t>Teaching Resources</a:t>
            </a:r>
            <a:endParaRPr sz="3200" b="1" dirty="0">
              <a:solidFill>
                <a:srgbClr val="0080A8"/>
              </a:solidFill>
              <a:latin typeface="+mj-lt"/>
            </a:endParaRPr>
          </a:p>
        </p:txBody>
      </p:sp>
      <p:sp>
        <p:nvSpPr>
          <p:cNvPr id="534" name="Google Shape;534;p74"/>
          <p:cNvSpPr txBox="1">
            <a:spLocks noGrp="1"/>
          </p:cNvSpPr>
          <p:nvPr>
            <p:ph type="sldNum" idx="12"/>
          </p:nvPr>
        </p:nvSpPr>
        <p:spPr>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61</a:t>
            </a:fld>
            <a:endParaRPr sz="900">
              <a:solidFill>
                <a:srgbClr val="AEABAB"/>
              </a:solidFill>
              <a:latin typeface="Arial"/>
              <a:ea typeface="Arial"/>
              <a:cs typeface="Arial"/>
              <a:sym typeface="Arial"/>
            </a:endParaRPr>
          </a:p>
        </p:txBody>
      </p:sp>
      <p:pic>
        <p:nvPicPr>
          <p:cNvPr id="2" name="Picture 1">
            <a:extLst>
              <a:ext uri="{FF2B5EF4-FFF2-40B4-BE49-F238E27FC236}">
                <a16:creationId xmlns:a16="http://schemas.microsoft.com/office/drawing/2014/main" id="{BB4A63F3-93BE-4D22-A844-561A284CB262}"/>
              </a:ext>
            </a:extLst>
          </p:cNvPr>
          <p:cNvPicPr>
            <a:picLocks noChangeAspect="1"/>
          </p:cNvPicPr>
          <p:nvPr/>
        </p:nvPicPr>
        <p:blipFill>
          <a:blip r:embed="rId3"/>
          <a:stretch>
            <a:fillRect/>
          </a:stretch>
        </p:blipFill>
        <p:spPr>
          <a:xfrm>
            <a:off x="301082" y="961222"/>
            <a:ext cx="7557837" cy="5981116"/>
          </a:xfrm>
          <a:prstGeom prst="rect">
            <a:avLst/>
          </a:prstGeom>
        </p:spPr>
      </p:pic>
    </p:spTree>
    <p:extLst>
      <p:ext uri="{BB962C8B-B14F-4D97-AF65-F5344CB8AC3E}">
        <p14:creationId xmlns:p14="http://schemas.microsoft.com/office/powerpoint/2010/main" val="2611117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5"/>
          <p:cNvSpPr txBox="1">
            <a:spLocks noGrp="1"/>
          </p:cNvSpPr>
          <p:nvPr>
            <p:ph type="title"/>
          </p:nvPr>
        </p:nvSpPr>
        <p:spPr>
          <a:xfrm>
            <a:off x="301083" y="525108"/>
            <a:ext cx="8514000" cy="116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b="1" dirty="0">
                <a:solidFill>
                  <a:srgbClr val="0080A8"/>
                </a:solidFill>
                <a:latin typeface="+mj-lt"/>
              </a:rPr>
              <a:t>Educator Handbook</a:t>
            </a:r>
            <a:endParaRPr sz="3200" b="1" dirty="0">
              <a:solidFill>
                <a:srgbClr val="0080A8"/>
              </a:solidFill>
              <a:latin typeface="+mj-lt"/>
            </a:endParaRPr>
          </a:p>
        </p:txBody>
      </p:sp>
      <p:sp>
        <p:nvSpPr>
          <p:cNvPr id="542" name="Google Shape;542;p75"/>
          <p:cNvSpPr txBox="1">
            <a:spLocks noGrp="1"/>
          </p:cNvSpPr>
          <p:nvPr>
            <p:ph type="body" idx="1"/>
          </p:nvPr>
        </p:nvSpPr>
        <p:spPr>
          <a:xfrm>
            <a:off x="301083" y="3658138"/>
            <a:ext cx="8514000" cy="2215686"/>
          </a:xfrm>
          <a:prstGeom prst="rect">
            <a:avLst/>
          </a:prstGeom>
        </p:spPr>
        <p:txBody>
          <a:bodyPr spcFirstLastPara="1" wrap="square" lIns="91425" tIns="45700" rIns="91425" bIns="45700" anchor="t" anchorCtr="0">
            <a:noAutofit/>
          </a:bodyPr>
          <a:lstStyle/>
          <a:p>
            <a:pPr marL="457200" lvl="0" indent="-419100" algn="l" rtl="0">
              <a:spcBef>
                <a:spcPts val="750"/>
              </a:spcBef>
              <a:spcAft>
                <a:spcPts val="0"/>
              </a:spcAft>
              <a:buClr>
                <a:srgbClr val="333F48"/>
              </a:buClr>
              <a:buSzPts val="3000"/>
              <a:buFont typeface="Roboto"/>
              <a:buChar char="•"/>
            </a:pPr>
            <a:r>
              <a:rPr lang="en-US" sz="3000" dirty="0"/>
              <a:t>Get an overview of GED</a:t>
            </a:r>
            <a:r>
              <a:rPr lang="en-US" sz="3000" baseline="30000" dirty="0"/>
              <a:t>® </a:t>
            </a:r>
            <a:r>
              <a:rPr lang="en-US" sz="3000" dirty="0"/>
              <a:t>test content and recommended teaching strategies.</a:t>
            </a:r>
            <a:endParaRPr sz="3000" dirty="0"/>
          </a:p>
          <a:p>
            <a:pPr marL="457200" lvl="0" indent="0" algn="l" rtl="0">
              <a:spcBef>
                <a:spcPts val="750"/>
              </a:spcBef>
              <a:spcAft>
                <a:spcPts val="0"/>
              </a:spcAft>
              <a:buNone/>
            </a:pPr>
            <a:endParaRPr sz="3000" dirty="0"/>
          </a:p>
          <a:p>
            <a:pPr marL="457200" lvl="0" indent="-419100" algn="l" rtl="0">
              <a:spcBef>
                <a:spcPts val="750"/>
              </a:spcBef>
              <a:spcAft>
                <a:spcPts val="0"/>
              </a:spcAft>
              <a:buSzPts val="3000"/>
              <a:buChar char="•"/>
            </a:pPr>
            <a:r>
              <a:rPr lang="en-US" sz="3000" dirty="0"/>
              <a:t>In other words: </a:t>
            </a:r>
            <a:endParaRPr sz="3000" dirty="0"/>
          </a:p>
          <a:p>
            <a:pPr marL="914400" lvl="0" indent="0" algn="l" rtl="0">
              <a:spcBef>
                <a:spcPts val="750"/>
              </a:spcBef>
              <a:spcAft>
                <a:spcPts val="0"/>
              </a:spcAft>
              <a:buNone/>
            </a:pPr>
            <a:r>
              <a:rPr lang="en-US" sz="3000" dirty="0"/>
              <a:t>Start here!</a:t>
            </a:r>
            <a:endParaRPr sz="3000" dirty="0"/>
          </a:p>
        </p:txBody>
      </p:sp>
      <p:sp>
        <p:nvSpPr>
          <p:cNvPr id="543" name="Google Shape;543;p75"/>
          <p:cNvSpPr txBox="1">
            <a:spLocks noGrp="1"/>
          </p:cNvSpPr>
          <p:nvPr>
            <p:ph type="sldNum" idx="12"/>
          </p:nvPr>
        </p:nvSpPr>
        <p:spPr>
          <a:xfrm>
            <a:off x="301082" y="6446837"/>
            <a:ext cx="20574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62</a:t>
            </a:fld>
            <a:endParaRPr/>
          </a:p>
        </p:txBody>
      </p:sp>
      <p:pic>
        <p:nvPicPr>
          <p:cNvPr id="2" name="Picture 1">
            <a:extLst>
              <a:ext uri="{FF2B5EF4-FFF2-40B4-BE49-F238E27FC236}">
                <a16:creationId xmlns:a16="http://schemas.microsoft.com/office/drawing/2014/main" id="{1B5975B6-D779-4230-9556-2ADB9884DC92}"/>
              </a:ext>
            </a:extLst>
          </p:cNvPr>
          <p:cNvPicPr>
            <a:picLocks noChangeAspect="1"/>
          </p:cNvPicPr>
          <p:nvPr/>
        </p:nvPicPr>
        <p:blipFill>
          <a:blip r:embed="rId3"/>
          <a:stretch>
            <a:fillRect/>
          </a:stretch>
        </p:blipFill>
        <p:spPr>
          <a:xfrm>
            <a:off x="165669" y="1086388"/>
            <a:ext cx="3876675" cy="2571750"/>
          </a:xfrm>
          <a:prstGeom prst="rect">
            <a:avLst/>
          </a:prstGeom>
        </p:spPr>
      </p:pic>
    </p:spTree>
    <p:extLst>
      <p:ext uri="{BB962C8B-B14F-4D97-AF65-F5344CB8AC3E}">
        <p14:creationId xmlns:p14="http://schemas.microsoft.com/office/powerpoint/2010/main" val="3548619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AD62-E9BC-9E45-A4D6-6029C4354650}"/>
              </a:ext>
            </a:extLst>
          </p:cNvPr>
          <p:cNvSpPr>
            <a:spLocks noGrp="1"/>
          </p:cNvSpPr>
          <p:nvPr>
            <p:ph type="title"/>
          </p:nvPr>
        </p:nvSpPr>
        <p:spPr/>
        <p:txBody>
          <a:bodyPr/>
          <a:lstStyle/>
          <a:p>
            <a:r>
              <a:rPr lang="en-US" dirty="0"/>
              <a:t>New Educator Handbook! </a:t>
            </a:r>
          </a:p>
        </p:txBody>
      </p:sp>
      <p:pic>
        <p:nvPicPr>
          <p:cNvPr id="6" name="Content Placeholder 5">
            <a:extLst>
              <a:ext uri="{FF2B5EF4-FFF2-40B4-BE49-F238E27FC236}">
                <a16:creationId xmlns:a16="http://schemas.microsoft.com/office/drawing/2014/main" id="{E0320D94-40A3-594C-B954-1315CF07A26D}"/>
              </a:ext>
            </a:extLst>
          </p:cNvPr>
          <p:cNvPicPr>
            <a:picLocks noGrp="1" noChangeAspect="1"/>
          </p:cNvPicPr>
          <p:nvPr>
            <p:ph idx="1"/>
          </p:nvPr>
        </p:nvPicPr>
        <p:blipFill>
          <a:blip r:embed="rId2"/>
          <a:stretch>
            <a:fillRect/>
          </a:stretch>
        </p:blipFill>
        <p:spPr>
          <a:xfrm>
            <a:off x="2588521" y="1237457"/>
            <a:ext cx="3939079" cy="4545091"/>
          </a:xfrm>
        </p:spPr>
      </p:pic>
      <p:sp>
        <p:nvSpPr>
          <p:cNvPr id="4" name="Slide Number Placeholder 3">
            <a:extLst>
              <a:ext uri="{FF2B5EF4-FFF2-40B4-BE49-F238E27FC236}">
                <a16:creationId xmlns:a16="http://schemas.microsoft.com/office/drawing/2014/main" id="{75EE8801-8F54-C54D-8A88-840F16A8D358}"/>
              </a:ext>
            </a:extLst>
          </p:cNvPr>
          <p:cNvSpPr>
            <a:spLocks noGrp="1"/>
          </p:cNvSpPr>
          <p:nvPr>
            <p:ph type="sldNum" sz="quarter" idx="12"/>
          </p:nvPr>
        </p:nvSpPr>
        <p:spPr/>
        <p:txBody>
          <a:bodyPr/>
          <a:lstStyle/>
          <a:p>
            <a:fld id="{BAE26A2A-DE5F-EA41-900F-AB5C4F1D9848}" type="slidenum">
              <a:rPr lang="en-US" smtClean="0"/>
              <a:t>63</a:t>
            </a:fld>
            <a:endParaRPr lang="en-US"/>
          </a:p>
        </p:txBody>
      </p:sp>
      <p:sp>
        <p:nvSpPr>
          <p:cNvPr id="3" name="TextBox 2">
            <a:extLst>
              <a:ext uri="{FF2B5EF4-FFF2-40B4-BE49-F238E27FC236}">
                <a16:creationId xmlns:a16="http://schemas.microsoft.com/office/drawing/2014/main" id="{99D73170-D05F-A64C-A5D4-751987FBD295}"/>
              </a:ext>
            </a:extLst>
          </p:cNvPr>
          <p:cNvSpPr txBox="1"/>
          <p:nvPr/>
        </p:nvSpPr>
        <p:spPr>
          <a:xfrm>
            <a:off x="1301094" y="6094787"/>
            <a:ext cx="6474542" cy="400110"/>
          </a:xfrm>
          <a:prstGeom prst="rect">
            <a:avLst/>
          </a:prstGeom>
          <a:noFill/>
        </p:spPr>
        <p:txBody>
          <a:bodyPr wrap="square" rtlCol="0">
            <a:spAutoFit/>
          </a:bodyPr>
          <a:lstStyle/>
          <a:p>
            <a:pPr algn="ctr"/>
            <a:r>
              <a:rPr lang="en-US" sz="2000" b="1" dirty="0"/>
              <a:t>Download at </a:t>
            </a:r>
            <a:r>
              <a:rPr lang="en-US" sz="2000" b="1" dirty="0" err="1"/>
              <a:t>GED.com</a:t>
            </a:r>
            <a:r>
              <a:rPr lang="en-US" sz="2000" b="1" dirty="0"/>
              <a:t>/</a:t>
            </a:r>
            <a:r>
              <a:rPr lang="en-US" sz="2000" b="1" dirty="0" err="1"/>
              <a:t>educator_handbook</a:t>
            </a:r>
            <a:endParaRPr lang="en-US" sz="2000" b="1" dirty="0"/>
          </a:p>
        </p:txBody>
      </p:sp>
    </p:spTree>
    <p:extLst>
      <p:ext uri="{BB962C8B-B14F-4D97-AF65-F5344CB8AC3E}">
        <p14:creationId xmlns:p14="http://schemas.microsoft.com/office/powerpoint/2010/main" val="3566315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C3ED-A92E-C74B-8CA1-715DAEF9F8BA}"/>
              </a:ext>
            </a:extLst>
          </p:cNvPr>
          <p:cNvSpPr>
            <a:spLocks noGrp="1"/>
          </p:cNvSpPr>
          <p:nvPr>
            <p:ph type="title"/>
          </p:nvPr>
        </p:nvSpPr>
        <p:spPr/>
        <p:txBody>
          <a:bodyPr>
            <a:normAutofit/>
          </a:bodyPr>
          <a:lstStyle/>
          <a:p>
            <a:r>
              <a:rPr lang="en-US" sz="3200" dirty="0"/>
              <a:t>New Educator Checklist! </a:t>
            </a:r>
          </a:p>
        </p:txBody>
      </p:sp>
      <p:pic>
        <p:nvPicPr>
          <p:cNvPr id="7" name="Content Placeholder 6">
            <a:extLst>
              <a:ext uri="{FF2B5EF4-FFF2-40B4-BE49-F238E27FC236}">
                <a16:creationId xmlns:a16="http://schemas.microsoft.com/office/drawing/2014/main" id="{4DD2E33A-6D0E-1C49-9719-5CD7A9F5BAC9}"/>
              </a:ext>
            </a:extLst>
          </p:cNvPr>
          <p:cNvPicPr>
            <a:picLocks noGrp="1" noChangeAspect="1"/>
          </p:cNvPicPr>
          <p:nvPr>
            <p:ph idx="1"/>
          </p:nvPr>
        </p:nvPicPr>
        <p:blipFill>
          <a:blip r:embed="rId2"/>
          <a:stretch>
            <a:fillRect/>
          </a:stretch>
        </p:blipFill>
        <p:spPr>
          <a:xfrm>
            <a:off x="4062198" y="442912"/>
            <a:ext cx="4356588" cy="5655921"/>
          </a:xfrm>
        </p:spPr>
      </p:pic>
      <p:sp>
        <p:nvSpPr>
          <p:cNvPr id="4" name="Text Placeholder 3">
            <a:extLst>
              <a:ext uri="{FF2B5EF4-FFF2-40B4-BE49-F238E27FC236}">
                <a16:creationId xmlns:a16="http://schemas.microsoft.com/office/drawing/2014/main" id="{616108DF-2A71-4442-A171-6B97281DDE28}"/>
              </a:ext>
            </a:extLst>
          </p:cNvPr>
          <p:cNvSpPr>
            <a:spLocks noGrp="1"/>
          </p:cNvSpPr>
          <p:nvPr>
            <p:ph type="body" sz="half" idx="2"/>
          </p:nvPr>
        </p:nvSpPr>
        <p:spPr/>
        <p:txBody>
          <a:bodyPr>
            <a:normAutofit/>
          </a:bodyPr>
          <a:lstStyle/>
          <a:p>
            <a:pPr marL="171450" indent="-171450">
              <a:buFont typeface="Arial" panose="020B0604020202020204" pitchFamily="34" charset="0"/>
              <a:buChar char="•"/>
            </a:pPr>
            <a:r>
              <a:rPr lang="en-US" sz="1600" dirty="0"/>
              <a:t>Our ”New Educator Checklist” is located right inside the new Educator Handbook</a:t>
            </a:r>
          </a:p>
          <a:p>
            <a:pPr marL="171450" indent="-171450">
              <a:buFont typeface="Arial" panose="020B0604020202020204" pitchFamily="34" charset="0"/>
              <a:buChar char="•"/>
            </a:pPr>
            <a:r>
              <a:rPr lang="en-US" sz="1600" dirty="0"/>
              <a:t>This is designed to help new teachers focus on the most important resources to get them up to speed on being a GED instructor</a:t>
            </a:r>
          </a:p>
        </p:txBody>
      </p:sp>
      <p:sp>
        <p:nvSpPr>
          <p:cNvPr id="5" name="Slide Number Placeholder 4">
            <a:extLst>
              <a:ext uri="{FF2B5EF4-FFF2-40B4-BE49-F238E27FC236}">
                <a16:creationId xmlns:a16="http://schemas.microsoft.com/office/drawing/2014/main" id="{EE4A6041-2C64-2449-8F04-4877E8E1DF96}"/>
              </a:ext>
            </a:extLst>
          </p:cNvPr>
          <p:cNvSpPr>
            <a:spLocks noGrp="1"/>
          </p:cNvSpPr>
          <p:nvPr>
            <p:ph type="sldNum" sz="quarter" idx="10"/>
          </p:nvPr>
        </p:nvSpPr>
        <p:spPr>
          <a:xfrm>
            <a:off x="301082" y="6446837"/>
            <a:ext cx="2057400" cy="218070"/>
          </a:xfrm>
          <a:prstGeom prst="rect">
            <a:avLst/>
          </a:prstGeom>
        </p:spPr>
        <p:txBody>
          <a:bodyPr vert="horz" lIns="0" tIns="0" rIns="0" bIns="0"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00" b="0" i="0" u="none" strike="noStrike" cap="none">
                <a:solidFill>
                  <a:schemeClr val="bg2">
                    <a:lumMod val="75000"/>
                  </a:schemeClr>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AE26A2A-DE5F-EA41-900F-AB5C4F1D9848}" type="slidenum">
              <a:rPr lang="en-US" smtClean="0"/>
              <a:pPr/>
              <a:t>64</a:t>
            </a:fld>
            <a:endParaRPr lang="en-US" dirty="0"/>
          </a:p>
        </p:txBody>
      </p:sp>
    </p:spTree>
    <p:extLst>
      <p:ext uri="{BB962C8B-B14F-4D97-AF65-F5344CB8AC3E}">
        <p14:creationId xmlns:p14="http://schemas.microsoft.com/office/powerpoint/2010/main" val="285109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6"/>
          <p:cNvSpPr txBox="1">
            <a:spLocks noGrp="1"/>
          </p:cNvSpPr>
          <p:nvPr>
            <p:ph type="title"/>
          </p:nvPr>
        </p:nvSpPr>
        <p:spPr>
          <a:xfrm>
            <a:off x="315293" y="453390"/>
            <a:ext cx="8514000" cy="116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b="1" dirty="0">
                <a:solidFill>
                  <a:srgbClr val="0080A8"/>
                </a:solidFill>
                <a:latin typeface="+mj-lt"/>
              </a:rPr>
              <a:t>Skills Students Need to Pass</a:t>
            </a:r>
            <a:endParaRPr sz="3200" b="1" dirty="0">
              <a:solidFill>
                <a:srgbClr val="0080A8"/>
              </a:solidFill>
              <a:latin typeface="+mj-lt"/>
            </a:endParaRPr>
          </a:p>
          <a:p>
            <a:pPr marL="0" lvl="0" indent="0" algn="l" rtl="0">
              <a:spcBef>
                <a:spcPts val="0"/>
              </a:spcBef>
              <a:spcAft>
                <a:spcPts val="0"/>
              </a:spcAft>
              <a:buNone/>
            </a:pPr>
            <a:r>
              <a:rPr lang="en-US" sz="1400" dirty="0">
                <a:solidFill>
                  <a:srgbClr val="333F48"/>
                </a:solidFill>
                <a:highlight>
                  <a:srgbClr val="FFFFFF"/>
                </a:highlight>
                <a:latin typeface="Roboto"/>
                <a:ea typeface="Roboto"/>
                <a:cs typeface="Roboto"/>
                <a:sym typeface="Roboto"/>
              </a:rPr>
              <a:t>Also known as Performance Level Descriptors or PLDs, see exactly what skills students need to demonstrate to attain each score level</a:t>
            </a:r>
            <a:endParaRPr sz="1400" dirty="0"/>
          </a:p>
        </p:txBody>
      </p:sp>
      <p:sp>
        <p:nvSpPr>
          <p:cNvPr id="550" name="Google Shape;550;p76"/>
          <p:cNvSpPr txBox="1">
            <a:spLocks noGrp="1"/>
          </p:cNvSpPr>
          <p:nvPr>
            <p:ph type="body" idx="1"/>
          </p:nvPr>
        </p:nvSpPr>
        <p:spPr>
          <a:xfrm>
            <a:off x="2663301" y="1207363"/>
            <a:ext cx="6151774" cy="5557421"/>
          </a:xfrm>
          <a:prstGeom prst="rect">
            <a:avLst/>
          </a:prstGeom>
        </p:spPr>
        <p:txBody>
          <a:bodyPr spcFirstLastPara="1" wrap="square" lIns="91425" tIns="45700" rIns="91425" bIns="45700" anchor="t" anchorCtr="0">
            <a:noAutofit/>
          </a:bodyPr>
          <a:lstStyle/>
          <a:p>
            <a:pPr marL="0" lvl="0" indent="0" algn="l" rtl="0">
              <a:lnSpc>
                <a:spcPct val="120000"/>
              </a:lnSpc>
              <a:spcBef>
                <a:spcPts val="1800"/>
              </a:spcBef>
              <a:spcAft>
                <a:spcPts val="0"/>
              </a:spcAft>
              <a:buClr>
                <a:schemeClr val="dk1"/>
              </a:buClr>
              <a:buSzPts val="1100"/>
              <a:buFont typeface="Arial"/>
              <a:buNone/>
            </a:pPr>
            <a:r>
              <a:rPr lang="en-US" sz="2800" b="1" dirty="0">
                <a:solidFill>
                  <a:srgbClr val="000000"/>
                </a:solidFill>
              </a:rPr>
              <a:t>GED</a:t>
            </a:r>
            <a:r>
              <a:rPr lang="en-US" sz="2800" b="1" baseline="30000" dirty="0">
                <a:solidFill>
                  <a:srgbClr val="000000"/>
                </a:solidFill>
              </a:rPr>
              <a:t>®</a:t>
            </a:r>
            <a:r>
              <a:rPr lang="en-US" sz="2800" b="1" dirty="0">
                <a:solidFill>
                  <a:srgbClr val="000000"/>
                </a:solidFill>
              </a:rPr>
              <a:t> Test Performance Level Descriptors</a:t>
            </a:r>
            <a:endParaRPr sz="2800" b="1" dirty="0">
              <a:solidFill>
                <a:srgbClr val="000000"/>
              </a:solidFill>
            </a:endParaRPr>
          </a:p>
          <a:p>
            <a:pPr marL="0" lvl="0" indent="0" algn="l" rtl="0">
              <a:lnSpc>
                <a:spcPct val="115000"/>
              </a:lnSpc>
              <a:spcBef>
                <a:spcPts val="400"/>
              </a:spcBef>
              <a:spcAft>
                <a:spcPts val="0"/>
              </a:spcAft>
              <a:buClr>
                <a:schemeClr val="dk1"/>
              </a:buClr>
              <a:buSzPts val="1100"/>
              <a:buFont typeface="Arial"/>
              <a:buNone/>
            </a:pPr>
            <a:r>
              <a:rPr lang="en-US" sz="1400" dirty="0">
                <a:solidFill>
                  <a:srgbClr val="000000"/>
                </a:solidFill>
              </a:rPr>
              <a:t>The four performance levels for the GED® test are Below Passing, Passing for High School Equivalency, GED® College Ready, and </a:t>
            </a:r>
            <a:r>
              <a:rPr lang="en-US" sz="1400" dirty="0" err="1">
                <a:solidFill>
                  <a:srgbClr val="000000"/>
                </a:solidFill>
              </a:rPr>
              <a:t>GED®College</a:t>
            </a:r>
            <a:r>
              <a:rPr lang="en-US" sz="1400" dirty="0">
                <a:solidFill>
                  <a:srgbClr val="000000"/>
                </a:solidFill>
              </a:rPr>
              <a:t> Ready + Credit.</a:t>
            </a:r>
            <a:endParaRPr sz="1400" dirty="0">
              <a:solidFill>
                <a:srgbClr val="000000"/>
              </a:solidFill>
            </a:endParaRPr>
          </a:p>
          <a:p>
            <a:pPr marL="787400" lvl="0" indent="-342900" algn="l" rtl="0">
              <a:lnSpc>
                <a:spcPct val="115000"/>
              </a:lnSpc>
              <a:spcBef>
                <a:spcPts val="1100"/>
              </a:spcBef>
              <a:spcAft>
                <a:spcPts val="0"/>
              </a:spcAft>
              <a:buClr>
                <a:srgbClr val="000000"/>
              </a:buClr>
              <a:buSzPts val="1800"/>
              <a:buFont typeface="Arial"/>
              <a:buChar char="●"/>
            </a:pPr>
            <a:r>
              <a:rPr lang="en-US" sz="1600" u="sng" dirty="0">
                <a:solidFill>
                  <a:srgbClr val="000000"/>
                </a:solidFill>
                <a:hlinkClick r:id="rId3"/>
              </a:rPr>
              <a:t>Performance Level Descriptors Chart</a:t>
            </a:r>
            <a:r>
              <a:rPr lang="en-US" sz="1600" dirty="0">
                <a:solidFill>
                  <a:srgbClr val="000000"/>
                </a:solidFill>
              </a:rPr>
              <a:t> </a:t>
            </a:r>
            <a:endParaRPr sz="1600" u="sng" dirty="0">
              <a:solidFill>
                <a:srgbClr val="000000"/>
              </a:solidFill>
              <a:hlinkClick r:id="rId4"/>
            </a:endParaRPr>
          </a:p>
          <a:p>
            <a:pPr marL="787400" lvl="0" indent="-342900" algn="l" rtl="0">
              <a:lnSpc>
                <a:spcPct val="115000"/>
              </a:lnSpc>
              <a:spcBef>
                <a:spcPts val="0"/>
              </a:spcBef>
              <a:spcAft>
                <a:spcPts val="0"/>
              </a:spcAft>
              <a:buClr>
                <a:srgbClr val="000000"/>
              </a:buClr>
              <a:buSzPts val="1800"/>
              <a:buFont typeface="Arial"/>
              <a:buChar char="●"/>
            </a:pPr>
            <a:r>
              <a:rPr lang="en-US" sz="1600" dirty="0">
                <a:solidFill>
                  <a:srgbClr val="000000"/>
                </a:solidFill>
              </a:rPr>
              <a:t>Breaks down the descriptors for all four subjects by performance level in an easy-to-read chart.</a:t>
            </a:r>
            <a:endParaRPr sz="1600" dirty="0">
              <a:solidFill>
                <a:srgbClr val="000000"/>
              </a:solidFill>
            </a:endParaRPr>
          </a:p>
          <a:p>
            <a:pPr marL="787400" lvl="0" indent="-342900" algn="l" rtl="0">
              <a:lnSpc>
                <a:spcPct val="115000"/>
              </a:lnSpc>
              <a:spcBef>
                <a:spcPts val="0"/>
              </a:spcBef>
              <a:spcAft>
                <a:spcPts val="0"/>
              </a:spcAft>
              <a:buClr>
                <a:srgbClr val="000000"/>
              </a:buClr>
              <a:buSzPts val="1800"/>
              <a:buFont typeface="Arial"/>
              <a:buChar char="●"/>
            </a:pPr>
            <a:r>
              <a:rPr lang="en-US" sz="1600" u="sng" dirty="0">
                <a:solidFill>
                  <a:srgbClr val="000000"/>
                </a:solidFill>
                <a:hlinkClick r:id="rId5"/>
              </a:rPr>
              <a:t>Assessment Target Comparison Chart</a:t>
            </a:r>
            <a:r>
              <a:rPr lang="en-US" sz="1600" dirty="0">
                <a:solidFill>
                  <a:srgbClr val="000000"/>
                </a:solidFill>
              </a:rPr>
              <a:t> </a:t>
            </a:r>
            <a:endParaRPr sz="1600" u="sng" dirty="0">
              <a:solidFill>
                <a:srgbClr val="000000"/>
              </a:solidFill>
              <a:hlinkClick r:id="rId6"/>
            </a:endParaRPr>
          </a:p>
          <a:p>
            <a:pPr marL="787400" lvl="0" indent="-342900" algn="l" rtl="0">
              <a:lnSpc>
                <a:spcPct val="115000"/>
              </a:lnSpc>
              <a:spcBef>
                <a:spcPts val="0"/>
              </a:spcBef>
              <a:spcAft>
                <a:spcPts val="0"/>
              </a:spcAft>
              <a:buClr>
                <a:srgbClr val="000000"/>
              </a:buClr>
              <a:buSzPts val="1800"/>
              <a:buFont typeface="Arial"/>
              <a:buChar char="●"/>
            </a:pPr>
            <a:r>
              <a:rPr lang="en-US" sz="1600" dirty="0">
                <a:solidFill>
                  <a:srgbClr val="000000"/>
                </a:solidFill>
              </a:rPr>
              <a:t>Compares the official indicator code language with the language test-takers see in their score report.</a:t>
            </a:r>
            <a:endParaRPr sz="1600" dirty="0">
              <a:solidFill>
                <a:srgbClr val="000000"/>
              </a:solidFill>
            </a:endParaRPr>
          </a:p>
          <a:p>
            <a:pPr marL="787400" lvl="0" indent="-342900" algn="l" rtl="0">
              <a:lnSpc>
                <a:spcPct val="115000"/>
              </a:lnSpc>
              <a:spcBef>
                <a:spcPts val="0"/>
              </a:spcBef>
              <a:spcAft>
                <a:spcPts val="0"/>
              </a:spcAft>
              <a:buClr>
                <a:srgbClr val="000000"/>
              </a:buClr>
              <a:buSzPts val="1800"/>
              <a:buFont typeface="Arial"/>
              <a:buChar char="●"/>
            </a:pPr>
            <a:r>
              <a:rPr lang="en-US" sz="1600" u="sng" dirty="0">
                <a:solidFill>
                  <a:srgbClr val="000000"/>
                </a:solidFill>
                <a:hlinkClick r:id="rId7"/>
              </a:rPr>
              <a:t>Performance Level Descriptors</a:t>
            </a:r>
            <a:r>
              <a:rPr lang="en-US" sz="1600" dirty="0">
                <a:solidFill>
                  <a:srgbClr val="000000"/>
                </a:solidFill>
              </a:rPr>
              <a:t> </a:t>
            </a:r>
            <a:endParaRPr sz="1600" u="sng" dirty="0">
              <a:solidFill>
                <a:srgbClr val="000000"/>
              </a:solidFill>
              <a:hlinkClick r:id="rId8"/>
            </a:endParaRPr>
          </a:p>
          <a:p>
            <a:pPr marL="787400" lvl="0" indent="-342900" algn="l" rtl="0">
              <a:lnSpc>
                <a:spcPct val="115000"/>
              </a:lnSpc>
              <a:spcBef>
                <a:spcPts val="0"/>
              </a:spcBef>
              <a:spcAft>
                <a:spcPts val="0"/>
              </a:spcAft>
              <a:buClr>
                <a:srgbClr val="000000"/>
              </a:buClr>
              <a:buSzPts val="1800"/>
              <a:buFont typeface="Arial"/>
              <a:buChar char="●"/>
            </a:pPr>
            <a:r>
              <a:rPr lang="en-US" sz="1600" dirty="0">
                <a:solidFill>
                  <a:srgbClr val="000000"/>
                </a:solidFill>
              </a:rPr>
              <a:t>A full listing of all Performance Level Descriptors for all four subjects.</a:t>
            </a:r>
            <a:endParaRPr sz="1600" dirty="0">
              <a:solidFill>
                <a:srgbClr val="000000"/>
              </a:solidFill>
            </a:endParaRPr>
          </a:p>
          <a:p>
            <a:pPr marL="0" lvl="0" indent="0" algn="l" rtl="0">
              <a:spcBef>
                <a:spcPts val="1500"/>
              </a:spcBef>
              <a:spcAft>
                <a:spcPts val="0"/>
              </a:spcAft>
              <a:buNone/>
            </a:pPr>
            <a:endParaRPr dirty="0"/>
          </a:p>
        </p:txBody>
      </p:sp>
      <p:sp>
        <p:nvSpPr>
          <p:cNvPr id="551" name="Google Shape;551;p76"/>
          <p:cNvSpPr txBox="1">
            <a:spLocks noGrp="1"/>
          </p:cNvSpPr>
          <p:nvPr>
            <p:ph type="sldNum" idx="12"/>
          </p:nvPr>
        </p:nvSpPr>
        <p:spPr>
          <a:xfrm>
            <a:off x="301082" y="6446837"/>
            <a:ext cx="20574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pic>
        <p:nvPicPr>
          <p:cNvPr id="2" name="Picture 1">
            <a:extLst>
              <a:ext uri="{FF2B5EF4-FFF2-40B4-BE49-F238E27FC236}">
                <a16:creationId xmlns:a16="http://schemas.microsoft.com/office/drawing/2014/main" id="{13FB65E4-1A23-4B22-89DB-38B35CA26D0F}"/>
              </a:ext>
            </a:extLst>
          </p:cNvPr>
          <p:cNvPicPr>
            <a:picLocks noChangeAspect="1"/>
          </p:cNvPicPr>
          <p:nvPr/>
        </p:nvPicPr>
        <p:blipFill>
          <a:blip r:embed="rId9"/>
          <a:stretch>
            <a:fillRect/>
          </a:stretch>
        </p:blipFill>
        <p:spPr>
          <a:xfrm>
            <a:off x="108049" y="1532984"/>
            <a:ext cx="2555244" cy="1690492"/>
          </a:xfrm>
          <a:prstGeom prst="rect">
            <a:avLst/>
          </a:prstGeom>
        </p:spPr>
      </p:pic>
    </p:spTree>
    <p:extLst>
      <p:ext uri="{BB962C8B-B14F-4D97-AF65-F5344CB8AC3E}">
        <p14:creationId xmlns:p14="http://schemas.microsoft.com/office/powerpoint/2010/main" val="38208744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7492-D265-4D18-B828-55DAD25E5E0D}"/>
              </a:ext>
            </a:extLst>
          </p:cNvPr>
          <p:cNvSpPr>
            <a:spLocks noGrp="1"/>
          </p:cNvSpPr>
          <p:nvPr>
            <p:ph type="title"/>
          </p:nvPr>
        </p:nvSpPr>
        <p:spPr>
          <a:xfrm>
            <a:off x="265989" y="312265"/>
            <a:ext cx="8513956" cy="1165587"/>
          </a:xfrm>
        </p:spPr>
        <p:txBody>
          <a:bodyPr/>
          <a:lstStyle/>
          <a:p>
            <a:r>
              <a:rPr lang="en-US" sz="3200" b="1" dirty="0">
                <a:solidFill>
                  <a:srgbClr val="0080A8"/>
                </a:solidFill>
                <a:latin typeface="+mj-lt"/>
              </a:rPr>
              <a:t>Performance Level Descriptors - chart</a:t>
            </a:r>
          </a:p>
        </p:txBody>
      </p:sp>
      <p:sp>
        <p:nvSpPr>
          <p:cNvPr id="3" name="Text Placeholder 2">
            <a:extLst>
              <a:ext uri="{FF2B5EF4-FFF2-40B4-BE49-F238E27FC236}">
                <a16:creationId xmlns:a16="http://schemas.microsoft.com/office/drawing/2014/main" id="{89F8500C-794F-4E71-8448-BEB2D7BA11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85BD67-5703-4A2A-BBCD-406EFDDA073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66</a:t>
            </a:fld>
            <a:endParaRPr lang="en-US"/>
          </a:p>
        </p:txBody>
      </p:sp>
      <p:pic>
        <p:nvPicPr>
          <p:cNvPr id="5" name="Picture 4">
            <a:extLst>
              <a:ext uri="{FF2B5EF4-FFF2-40B4-BE49-F238E27FC236}">
                <a16:creationId xmlns:a16="http://schemas.microsoft.com/office/drawing/2014/main" id="{A5B9DD66-8189-4D74-AE8E-3C5548EABD81}"/>
              </a:ext>
            </a:extLst>
          </p:cNvPr>
          <p:cNvPicPr>
            <a:picLocks noChangeAspect="1"/>
          </p:cNvPicPr>
          <p:nvPr/>
        </p:nvPicPr>
        <p:blipFill>
          <a:blip r:embed="rId2"/>
          <a:stretch>
            <a:fillRect/>
          </a:stretch>
        </p:blipFill>
        <p:spPr>
          <a:xfrm>
            <a:off x="89648" y="787479"/>
            <a:ext cx="9144000" cy="5283042"/>
          </a:xfrm>
          <a:prstGeom prst="rect">
            <a:avLst/>
          </a:prstGeom>
        </p:spPr>
      </p:pic>
    </p:spTree>
    <p:extLst>
      <p:ext uri="{BB962C8B-B14F-4D97-AF65-F5344CB8AC3E}">
        <p14:creationId xmlns:p14="http://schemas.microsoft.com/office/powerpoint/2010/main" val="817500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6557-6AB7-4E26-AE82-03ACCC3EAFD0}"/>
              </a:ext>
            </a:extLst>
          </p:cNvPr>
          <p:cNvSpPr>
            <a:spLocks noGrp="1"/>
          </p:cNvSpPr>
          <p:nvPr>
            <p:ph type="title"/>
          </p:nvPr>
        </p:nvSpPr>
        <p:spPr/>
        <p:txBody>
          <a:bodyPr/>
          <a:lstStyle/>
          <a:p>
            <a:r>
              <a:rPr lang="en-US" sz="3200" b="1" dirty="0">
                <a:solidFill>
                  <a:srgbClr val="0080A8"/>
                </a:solidFill>
                <a:latin typeface="+mj-lt"/>
              </a:rPr>
              <a:t>Assessment Target Comparison Chart</a:t>
            </a:r>
          </a:p>
        </p:txBody>
      </p:sp>
      <p:pic>
        <p:nvPicPr>
          <p:cNvPr id="5" name="Picture 4">
            <a:extLst>
              <a:ext uri="{FF2B5EF4-FFF2-40B4-BE49-F238E27FC236}">
                <a16:creationId xmlns:a16="http://schemas.microsoft.com/office/drawing/2014/main" id="{8327B985-7ABD-496E-92B1-F7B52B907B6B}"/>
              </a:ext>
            </a:extLst>
          </p:cNvPr>
          <p:cNvPicPr>
            <a:picLocks noChangeAspect="1"/>
          </p:cNvPicPr>
          <p:nvPr/>
        </p:nvPicPr>
        <p:blipFill>
          <a:blip r:embed="rId2"/>
          <a:stretch>
            <a:fillRect/>
          </a:stretch>
        </p:blipFill>
        <p:spPr>
          <a:xfrm>
            <a:off x="0" y="1127815"/>
            <a:ext cx="9045389" cy="6348119"/>
          </a:xfrm>
          <a:prstGeom prst="rect">
            <a:avLst/>
          </a:prstGeom>
        </p:spPr>
      </p:pic>
      <p:sp>
        <p:nvSpPr>
          <p:cNvPr id="4" name="Slide Number Placeholder 3">
            <a:extLst>
              <a:ext uri="{FF2B5EF4-FFF2-40B4-BE49-F238E27FC236}">
                <a16:creationId xmlns:a16="http://schemas.microsoft.com/office/drawing/2014/main" id="{7EDA8639-8FA0-4E07-B2AF-4D06DC6D134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67</a:t>
            </a:fld>
            <a:endParaRPr lang="en-US"/>
          </a:p>
        </p:txBody>
      </p:sp>
    </p:spTree>
    <p:extLst>
      <p:ext uri="{BB962C8B-B14F-4D97-AF65-F5344CB8AC3E}">
        <p14:creationId xmlns:p14="http://schemas.microsoft.com/office/powerpoint/2010/main" val="29215200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008E-8BC8-44B6-A846-F2B39F58735D}"/>
              </a:ext>
            </a:extLst>
          </p:cNvPr>
          <p:cNvSpPr>
            <a:spLocks noGrp="1"/>
          </p:cNvSpPr>
          <p:nvPr>
            <p:ph type="title"/>
          </p:nvPr>
        </p:nvSpPr>
        <p:spPr/>
        <p:txBody>
          <a:bodyPr/>
          <a:lstStyle/>
          <a:p>
            <a:r>
              <a:rPr lang="en-US" sz="3200" b="1" dirty="0">
                <a:solidFill>
                  <a:srgbClr val="0080A8"/>
                </a:solidFill>
                <a:latin typeface="+mj-lt"/>
              </a:rPr>
              <a:t>Performance Level Descriptors</a:t>
            </a:r>
          </a:p>
        </p:txBody>
      </p:sp>
      <p:sp>
        <p:nvSpPr>
          <p:cNvPr id="4" name="Slide Number Placeholder 3">
            <a:extLst>
              <a:ext uri="{FF2B5EF4-FFF2-40B4-BE49-F238E27FC236}">
                <a16:creationId xmlns:a16="http://schemas.microsoft.com/office/drawing/2014/main" id="{0B3FAAFA-EB66-49D2-B431-536B34E3579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68</a:t>
            </a:fld>
            <a:endParaRPr lang="en-US"/>
          </a:p>
        </p:txBody>
      </p:sp>
      <p:pic>
        <p:nvPicPr>
          <p:cNvPr id="5" name="Picture 4">
            <a:extLst>
              <a:ext uri="{FF2B5EF4-FFF2-40B4-BE49-F238E27FC236}">
                <a16:creationId xmlns:a16="http://schemas.microsoft.com/office/drawing/2014/main" id="{C8F70D8E-7F4C-4B6B-9AA8-7C7D747D2128}"/>
              </a:ext>
            </a:extLst>
          </p:cNvPr>
          <p:cNvPicPr>
            <a:picLocks noChangeAspect="1"/>
          </p:cNvPicPr>
          <p:nvPr/>
        </p:nvPicPr>
        <p:blipFill>
          <a:blip r:embed="rId2"/>
          <a:stretch>
            <a:fillRect/>
          </a:stretch>
        </p:blipFill>
        <p:spPr>
          <a:xfrm>
            <a:off x="1251995" y="959224"/>
            <a:ext cx="6612131" cy="6858000"/>
          </a:xfrm>
          <a:prstGeom prst="rect">
            <a:avLst/>
          </a:prstGeom>
        </p:spPr>
      </p:pic>
    </p:spTree>
    <p:extLst>
      <p:ext uri="{BB962C8B-B14F-4D97-AF65-F5344CB8AC3E}">
        <p14:creationId xmlns:p14="http://schemas.microsoft.com/office/powerpoint/2010/main" val="2764331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7"/>
          <p:cNvSpPr txBox="1">
            <a:spLocks noGrp="1"/>
          </p:cNvSpPr>
          <p:nvPr>
            <p:ph type="title"/>
          </p:nvPr>
        </p:nvSpPr>
        <p:spPr>
          <a:xfrm>
            <a:off x="301083" y="525108"/>
            <a:ext cx="8514000" cy="1165500"/>
          </a:xfrm>
          <a:prstGeom prst="rect">
            <a:avLst/>
          </a:prstGeom>
        </p:spPr>
        <p:txBody>
          <a:bodyPr spcFirstLastPara="1" wrap="square" lIns="0" tIns="0" rIns="0" bIns="0" anchor="t" anchorCtr="0">
            <a:noAutofit/>
          </a:bodyPr>
          <a:lstStyle/>
          <a:p>
            <a:pPr marL="0" lvl="0" indent="0"/>
            <a:r>
              <a:rPr lang="en-US" sz="3200" b="1" dirty="0">
                <a:solidFill>
                  <a:srgbClr val="0080A8"/>
                </a:solidFill>
                <a:latin typeface="+mj-lt"/>
              </a:rPr>
              <a:t>High Impact Indicators</a:t>
            </a:r>
            <a:endParaRPr sz="3200" b="1" dirty="0">
              <a:solidFill>
                <a:srgbClr val="0080A8"/>
              </a:solidFill>
              <a:latin typeface="+mj-lt"/>
            </a:endParaRPr>
          </a:p>
        </p:txBody>
      </p:sp>
      <p:sp>
        <p:nvSpPr>
          <p:cNvPr id="558" name="Google Shape;558;p77"/>
          <p:cNvSpPr txBox="1">
            <a:spLocks noGrp="1"/>
          </p:cNvSpPr>
          <p:nvPr>
            <p:ph type="body" idx="1"/>
          </p:nvPr>
        </p:nvSpPr>
        <p:spPr>
          <a:xfrm>
            <a:off x="233934" y="1443244"/>
            <a:ext cx="4857816" cy="4889648"/>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2400" b="1" dirty="0">
                <a:solidFill>
                  <a:srgbClr val="333F48"/>
                </a:solidFill>
                <a:highlight>
                  <a:srgbClr val="FFFFFF"/>
                </a:highlight>
                <a:latin typeface="Impact" panose="020B0806030902050204" pitchFamily="34" charset="0"/>
              </a:rPr>
              <a:t>Not all skills are created equal!</a:t>
            </a:r>
          </a:p>
          <a:p>
            <a:pPr marL="0" lvl="0" indent="0" algn="l" rtl="0">
              <a:spcBef>
                <a:spcPts val="750"/>
              </a:spcBef>
              <a:spcAft>
                <a:spcPts val="0"/>
              </a:spcAft>
              <a:buNone/>
            </a:pPr>
            <a:endParaRPr lang="en-US" sz="2000" dirty="0">
              <a:solidFill>
                <a:srgbClr val="333F48"/>
              </a:solidFill>
              <a:highlight>
                <a:srgbClr val="FFFFFF"/>
              </a:highlight>
            </a:endParaRPr>
          </a:p>
          <a:p>
            <a:pPr marL="0" lvl="0" indent="0" algn="l" rtl="0">
              <a:spcBef>
                <a:spcPts val="750"/>
              </a:spcBef>
              <a:spcAft>
                <a:spcPts val="0"/>
              </a:spcAft>
              <a:buNone/>
            </a:pPr>
            <a:r>
              <a:rPr lang="en-US" sz="2000" dirty="0">
                <a:solidFill>
                  <a:srgbClr val="333F48"/>
                </a:solidFill>
                <a:highlight>
                  <a:srgbClr val="FFFFFF"/>
                </a:highlight>
              </a:rPr>
              <a:t>Improving certain skills can help students improve in other areas. These resources provide detailed guidance on how you can best help improve student performance.</a:t>
            </a:r>
            <a:endParaRPr sz="2000" dirty="0"/>
          </a:p>
        </p:txBody>
      </p:sp>
      <p:sp>
        <p:nvSpPr>
          <p:cNvPr id="559" name="Google Shape;559;p77"/>
          <p:cNvSpPr txBox="1">
            <a:spLocks noGrp="1"/>
          </p:cNvSpPr>
          <p:nvPr>
            <p:ph type="sldNum" idx="12"/>
          </p:nvPr>
        </p:nvSpPr>
        <p:spPr>
          <a:xfrm>
            <a:off x="301082" y="6446837"/>
            <a:ext cx="20574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69</a:t>
            </a:fld>
            <a:endParaRPr/>
          </a:p>
        </p:txBody>
      </p:sp>
      <p:pic>
        <p:nvPicPr>
          <p:cNvPr id="2" name="Picture 1">
            <a:extLst>
              <a:ext uri="{FF2B5EF4-FFF2-40B4-BE49-F238E27FC236}">
                <a16:creationId xmlns:a16="http://schemas.microsoft.com/office/drawing/2014/main" id="{1579AD69-8D08-4795-8FDC-886B20960B17}"/>
              </a:ext>
            </a:extLst>
          </p:cNvPr>
          <p:cNvPicPr>
            <a:picLocks noChangeAspect="1"/>
          </p:cNvPicPr>
          <p:nvPr/>
        </p:nvPicPr>
        <p:blipFill>
          <a:blip r:embed="rId3"/>
          <a:stretch>
            <a:fillRect/>
          </a:stretch>
        </p:blipFill>
        <p:spPr>
          <a:xfrm>
            <a:off x="4254518" y="3438475"/>
            <a:ext cx="3724275" cy="2219325"/>
          </a:xfrm>
          <a:prstGeom prst="rect">
            <a:avLst/>
          </a:prstGeom>
        </p:spPr>
      </p:pic>
    </p:spTree>
    <p:extLst>
      <p:ext uri="{BB962C8B-B14F-4D97-AF65-F5344CB8AC3E}">
        <p14:creationId xmlns:p14="http://schemas.microsoft.com/office/powerpoint/2010/main" val="1602494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5"/>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300"/>
              <a:buFont typeface="Rockwell"/>
              <a:buNone/>
            </a:pPr>
            <a:r>
              <a:rPr lang="en-US" sz="3300" b="0" i="0" u="none" strike="noStrike" cap="none" dirty="0">
                <a:solidFill>
                  <a:schemeClr val="accent1">
                    <a:lumMod val="75000"/>
                  </a:schemeClr>
                </a:solidFill>
                <a:sym typeface="Rockwell"/>
              </a:rPr>
              <a:t>Once a program is selected, student has option to remove at any time</a:t>
            </a:r>
            <a:endParaRPr dirty="0">
              <a:solidFill>
                <a:schemeClr val="accent1">
                  <a:lumMod val="75000"/>
                </a:schemeClr>
              </a:solidFill>
            </a:endParaRPr>
          </a:p>
        </p:txBody>
      </p:sp>
      <p:pic>
        <p:nvPicPr>
          <p:cNvPr id="743" name="Google Shape;743;p105"/>
          <p:cNvPicPr preferRelativeResize="0">
            <a:picLocks noGrp="1"/>
          </p:cNvPicPr>
          <p:nvPr>
            <p:ph type="body" idx="1"/>
          </p:nvPr>
        </p:nvPicPr>
        <p:blipFill rotWithShape="1">
          <a:blip r:embed="rId3">
            <a:alphaModFix/>
          </a:blip>
          <a:srcRect/>
          <a:stretch/>
        </p:blipFill>
        <p:spPr>
          <a:xfrm>
            <a:off x="1062319" y="1595717"/>
            <a:ext cx="6100800" cy="4741200"/>
          </a:xfrm>
          <a:prstGeom prst="rect">
            <a:avLst/>
          </a:prstGeom>
          <a:noFill/>
          <a:ln>
            <a:noFill/>
          </a:ln>
        </p:spPr>
      </p:pic>
      <p:sp>
        <p:nvSpPr>
          <p:cNvPr id="744" name="Google Shape;744;p105"/>
          <p:cNvSpPr/>
          <p:nvPr/>
        </p:nvSpPr>
        <p:spPr>
          <a:xfrm>
            <a:off x="915988" y="2634916"/>
            <a:ext cx="4738800" cy="866400"/>
          </a:xfrm>
          <a:prstGeom prst="rect">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5" name="Google Shape;745;p105"/>
          <p:cNvSpPr/>
          <p:nvPr/>
        </p:nvSpPr>
        <p:spPr>
          <a:xfrm>
            <a:off x="3737594" y="2888812"/>
            <a:ext cx="1051800" cy="358500"/>
          </a:xfrm>
          <a:prstGeom prst="ellipse">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3892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6619-DE31-4747-A374-4A88A8AD343B}"/>
              </a:ext>
            </a:extLst>
          </p:cNvPr>
          <p:cNvSpPr>
            <a:spLocks noGrp="1"/>
          </p:cNvSpPr>
          <p:nvPr>
            <p:ph type="title"/>
          </p:nvPr>
        </p:nvSpPr>
        <p:spPr/>
        <p:txBody>
          <a:bodyPr/>
          <a:lstStyle/>
          <a:p>
            <a:r>
              <a:rPr lang="en-US" sz="3200" b="1" dirty="0">
                <a:solidFill>
                  <a:srgbClr val="0080A8"/>
                </a:solidFill>
                <a:latin typeface="+mj-lt"/>
              </a:rPr>
              <a:t>How-to-Guides for Supporting Students</a:t>
            </a:r>
          </a:p>
        </p:txBody>
      </p:sp>
      <p:sp>
        <p:nvSpPr>
          <p:cNvPr id="4" name="Slide Number Placeholder 3">
            <a:extLst>
              <a:ext uri="{FF2B5EF4-FFF2-40B4-BE49-F238E27FC236}">
                <a16:creationId xmlns:a16="http://schemas.microsoft.com/office/drawing/2014/main" id="{9960D1C5-0441-4B51-85E4-C32ACB98A18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70</a:t>
            </a:fld>
            <a:endParaRPr lang="en-US"/>
          </a:p>
        </p:txBody>
      </p:sp>
      <p:pic>
        <p:nvPicPr>
          <p:cNvPr id="5" name="Picture 4">
            <a:extLst>
              <a:ext uri="{FF2B5EF4-FFF2-40B4-BE49-F238E27FC236}">
                <a16:creationId xmlns:a16="http://schemas.microsoft.com/office/drawing/2014/main" id="{FB4EB0A5-31D0-4DE5-A6CE-8616DCA4D0EF}"/>
              </a:ext>
            </a:extLst>
          </p:cNvPr>
          <p:cNvPicPr>
            <a:picLocks noChangeAspect="1"/>
          </p:cNvPicPr>
          <p:nvPr/>
        </p:nvPicPr>
        <p:blipFill>
          <a:blip r:embed="rId2"/>
          <a:stretch>
            <a:fillRect/>
          </a:stretch>
        </p:blipFill>
        <p:spPr>
          <a:xfrm>
            <a:off x="301082" y="1118015"/>
            <a:ext cx="2859368" cy="2470957"/>
          </a:xfrm>
          <a:prstGeom prst="rect">
            <a:avLst/>
          </a:prstGeom>
        </p:spPr>
      </p:pic>
      <p:pic>
        <p:nvPicPr>
          <p:cNvPr id="7" name="Picture 6">
            <a:extLst>
              <a:ext uri="{FF2B5EF4-FFF2-40B4-BE49-F238E27FC236}">
                <a16:creationId xmlns:a16="http://schemas.microsoft.com/office/drawing/2014/main" id="{E06D2032-EF68-4AC0-B426-6105B34C6C8B}"/>
              </a:ext>
            </a:extLst>
          </p:cNvPr>
          <p:cNvPicPr>
            <a:picLocks noChangeAspect="1"/>
          </p:cNvPicPr>
          <p:nvPr/>
        </p:nvPicPr>
        <p:blipFill>
          <a:blip r:embed="rId3"/>
          <a:stretch>
            <a:fillRect/>
          </a:stretch>
        </p:blipFill>
        <p:spPr>
          <a:xfrm>
            <a:off x="3345636" y="1618007"/>
            <a:ext cx="5469403" cy="4395968"/>
          </a:xfrm>
          <a:prstGeom prst="rect">
            <a:avLst/>
          </a:prstGeom>
        </p:spPr>
      </p:pic>
    </p:spTree>
    <p:extLst>
      <p:ext uri="{BB962C8B-B14F-4D97-AF65-F5344CB8AC3E}">
        <p14:creationId xmlns:p14="http://schemas.microsoft.com/office/powerpoint/2010/main" val="1435618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AC4CB2-BFDE-4B5A-82B4-4A2EE9A2327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71</a:t>
            </a:fld>
            <a:endParaRPr lang="en-US"/>
          </a:p>
        </p:txBody>
      </p:sp>
      <p:pic>
        <p:nvPicPr>
          <p:cNvPr id="5" name="Picture 4">
            <a:extLst>
              <a:ext uri="{FF2B5EF4-FFF2-40B4-BE49-F238E27FC236}">
                <a16:creationId xmlns:a16="http://schemas.microsoft.com/office/drawing/2014/main" id="{E2112B99-203E-42A9-80F9-C155A5048A74}"/>
              </a:ext>
            </a:extLst>
          </p:cNvPr>
          <p:cNvPicPr>
            <a:picLocks noChangeAspect="1"/>
          </p:cNvPicPr>
          <p:nvPr/>
        </p:nvPicPr>
        <p:blipFill>
          <a:blip r:embed="rId2"/>
          <a:stretch>
            <a:fillRect/>
          </a:stretch>
        </p:blipFill>
        <p:spPr>
          <a:xfrm>
            <a:off x="76921" y="262933"/>
            <a:ext cx="5399998" cy="6532923"/>
          </a:xfrm>
          <a:prstGeom prst="rect">
            <a:avLst/>
          </a:prstGeom>
        </p:spPr>
      </p:pic>
      <p:sp>
        <p:nvSpPr>
          <p:cNvPr id="6" name="TextBox 5">
            <a:extLst>
              <a:ext uri="{FF2B5EF4-FFF2-40B4-BE49-F238E27FC236}">
                <a16:creationId xmlns:a16="http://schemas.microsoft.com/office/drawing/2014/main" id="{5A37DB37-5F3C-48CF-BA9F-DFFF010725D2}"/>
              </a:ext>
            </a:extLst>
          </p:cNvPr>
          <p:cNvSpPr txBox="1"/>
          <p:nvPr/>
        </p:nvSpPr>
        <p:spPr>
          <a:xfrm>
            <a:off x="5835508" y="921677"/>
            <a:ext cx="3028044"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Complete Assessment Guide is 230 pages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It’s also broken down into each subject (40-60+ pages each)</a:t>
            </a:r>
          </a:p>
        </p:txBody>
      </p:sp>
      <p:cxnSp>
        <p:nvCxnSpPr>
          <p:cNvPr id="3" name="Straight Arrow Connector 2">
            <a:extLst>
              <a:ext uri="{FF2B5EF4-FFF2-40B4-BE49-F238E27FC236}">
                <a16:creationId xmlns:a16="http://schemas.microsoft.com/office/drawing/2014/main" id="{8007606F-A693-409C-84B6-F117837A23F3}"/>
              </a:ext>
            </a:extLst>
          </p:cNvPr>
          <p:cNvCxnSpPr/>
          <p:nvPr/>
        </p:nvCxnSpPr>
        <p:spPr>
          <a:xfrm flipH="1">
            <a:off x="2358482" y="1981200"/>
            <a:ext cx="3477026" cy="44823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264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80536-7B43-44BF-AAD1-543CB103823C}"/>
              </a:ext>
            </a:extLst>
          </p:cNvPr>
          <p:cNvSpPr>
            <a:spLocks noGrp="1"/>
          </p:cNvSpPr>
          <p:nvPr>
            <p:ph type="title"/>
          </p:nvPr>
        </p:nvSpPr>
        <p:spPr/>
        <p:txBody>
          <a:bodyPr/>
          <a:lstStyle/>
          <a:p>
            <a:r>
              <a:rPr lang="en-US" dirty="0"/>
              <a:t>Assessment Guides for each subject</a:t>
            </a:r>
          </a:p>
        </p:txBody>
      </p:sp>
      <p:sp>
        <p:nvSpPr>
          <p:cNvPr id="4" name="Slide Number Placeholder 3">
            <a:extLst>
              <a:ext uri="{FF2B5EF4-FFF2-40B4-BE49-F238E27FC236}">
                <a16:creationId xmlns:a16="http://schemas.microsoft.com/office/drawing/2014/main" id="{A486F67D-5C1A-4668-86C8-5C115F94775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72</a:t>
            </a:fld>
            <a:endParaRPr lang="en-US"/>
          </a:p>
        </p:txBody>
      </p:sp>
      <p:pic>
        <p:nvPicPr>
          <p:cNvPr id="5" name="Picture 4">
            <a:extLst>
              <a:ext uri="{FF2B5EF4-FFF2-40B4-BE49-F238E27FC236}">
                <a16:creationId xmlns:a16="http://schemas.microsoft.com/office/drawing/2014/main" id="{AD83A53A-03E7-46E1-956A-51EC0DFC1693}"/>
              </a:ext>
            </a:extLst>
          </p:cNvPr>
          <p:cNvPicPr>
            <a:picLocks noChangeAspect="1"/>
          </p:cNvPicPr>
          <p:nvPr/>
        </p:nvPicPr>
        <p:blipFill>
          <a:blip r:embed="rId2"/>
          <a:stretch>
            <a:fillRect/>
          </a:stretch>
        </p:blipFill>
        <p:spPr>
          <a:xfrm>
            <a:off x="301082" y="984063"/>
            <a:ext cx="7419975" cy="6800850"/>
          </a:xfrm>
          <a:prstGeom prst="rect">
            <a:avLst/>
          </a:prstGeom>
        </p:spPr>
      </p:pic>
    </p:spTree>
    <p:extLst>
      <p:ext uri="{BB962C8B-B14F-4D97-AF65-F5344CB8AC3E}">
        <p14:creationId xmlns:p14="http://schemas.microsoft.com/office/powerpoint/2010/main" val="19507503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DAC7-B491-45E3-8233-C20245533DFB}"/>
              </a:ext>
            </a:extLst>
          </p:cNvPr>
          <p:cNvSpPr>
            <a:spLocks noGrp="1"/>
          </p:cNvSpPr>
          <p:nvPr>
            <p:ph type="title"/>
          </p:nvPr>
        </p:nvSpPr>
        <p:spPr/>
        <p:txBody>
          <a:bodyPr/>
          <a:lstStyle/>
          <a:p>
            <a:r>
              <a:rPr lang="en-US" sz="3200" b="1" dirty="0">
                <a:solidFill>
                  <a:srgbClr val="0080A8"/>
                </a:solidFill>
                <a:latin typeface="+mj-lt"/>
              </a:rPr>
              <a:t>Professional Development</a:t>
            </a:r>
          </a:p>
        </p:txBody>
      </p:sp>
      <p:sp>
        <p:nvSpPr>
          <p:cNvPr id="3" name="Text Placeholder 2">
            <a:extLst>
              <a:ext uri="{FF2B5EF4-FFF2-40B4-BE49-F238E27FC236}">
                <a16:creationId xmlns:a16="http://schemas.microsoft.com/office/drawing/2014/main" id="{2C13E360-6FA2-44AB-9808-63A9943114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9ED618-B746-42AA-9060-8E97D2A6249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73</a:t>
            </a:fld>
            <a:endParaRPr lang="en-US"/>
          </a:p>
        </p:txBody>
      </p:sp>
      <p:pic>
        <p:nvPicPr>
          <p:cNvPr id="5" name="Picture 4">
            <a:extLst>
              <a:ext uri="{FF2B5EF4-FFF2-40B4-BE49-F238E27FC236}">
                <a16:creationId xmlns:a16="http://schemas.microsoft.com/office/drawing/2014/main" id="{80246865-D528-4248-824F-205784206E8A}"/>
              </a:ext>
            </a:extLst>
          </p:cNvPr>
          <p:cNvPicPr>
            <a:picLocks noChangeAspect="1"/>
          </p:cNvPicPr>
          <p:nvPr/>
        </p:nvPicPr>
        <p:blipFill>
          <a:blip r:embed="rId2"/>
          <a:stretch>
            <a:fillRect/>
          </a:stretch>
        </p:blipFill>
        <p:spPr>
          <a:xfrm>
            <a:off x="136602" y="984063"/>
            <a:ext cx="8842918" cy="5009688"/>
          </a:xfrm>
          <a:prstGeom prst="rect">
            <a:avLst/>
          </a:prstGeom>
        </p:spPr>
      </p:pic>
      <p:sp>
        <p:nvSpPr>
          <p:cNvPr id="6" name="Oval 5">
            <a:extLst>
              <a:ext uri="{FF2B5EF4-FFF2-40B4-BE49-F238E27FC236}">
                <a16:creationId xmlns:a16="http://schemas.microsoft.com/office/drawing/2014/main" id="{EE437973-FC98-4E07-954A-373AF1585185}"/>
              </a:ext>
            </a:extLst>
          </p:cNvPr>
          <p:cNvSpPr/>
          <p:nvPr/>
        </p:nvSpPr>
        <p:spPr>
          <a:xfrm>
            <a:off x="0" y="4806691"/>
            <a:ext cx="2388094" cy="14220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9579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5"/>
          <p:cNvSpPr txBox="1">
            <a:spLocks noGrp="1"/>
          </p:cNvSpPr>
          <p:nvPr>
            <p:ph type="title"/>
          </p:nvPr>
        </p:nvSpPr>
        <p:spPr>
          <a:xfrm>
            <a:off x="475935" y="558224"/>
            <a:ext cx="8192129" cy="148572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4500"/>
              <a:buFont typeface="Rockwell"/>
              <a:buNone/>
            </a:pPr>
            <a:r>
              <a:rPr lang="en-US" dirty="0"/>
              <a:t>Test-taking tools </a:t>
            </a:r>
            <a:endParaRPr dirty="0"/>
          </a:p>
        </p:txBody>
      </p:sp>
      <p:pic>
        <p:nvPicPr>
          <p:cNvPr id="1028" name="Picture 4" descr="Woman with irritated eyes from prolonged computer use">
            <a:extLst>
              <a:ext uri="{FF2B5EF4-FFF2-40B4-BE49-F238E27FC236}">
                <a16:creationId xmlns:a16="http://schemas.microsoft.com/office/drawing/2014/main" id="{96E39210-859D-4A92-AFA4-67FE57532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258" y="2439241"/>
            <a:ext cx="64484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205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8" name="Google Shape;748;p101"/>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75</a:t>
            </a:fld>
            <a:endParaRPr sz="900" b="0" i="0" u="none" strike="noStrike" cap="none">
              <a:solidFill>
                <a:srgbClr val="AEABAB"/>
              </a:solidFill>
              <a:latin typeface="Arial"/>
              <a:ea typeface="Arial"/>
              <a:cs typeface="Arial"/>
              <a:sym typeface="Arial"/>
            </a:endParaRPr>
          </a:p>
        </p:txBody>
      </p:sp>
      <p:sp>
        <p:nvSpPr>
          <p:cNvPr id="8" name="Google Shape;746;p101">
            <a:extLst>
              <a:ext uri="{FF2B5EF4-FFF2-40B4-BE49-F238E27FC236}">
                <a16:creationId xmlns:a16="http://schemas.microsoft.com/office/drawing/2014/main" id="{2F402063-AE6B-4F5F-A33B-3B0807A533BA}"/>
              </a:ext>
            </a:extLst>
          </p:cNvPr>
          <p:cNvSpPr txBox="1">
            <a:spLocks noGrp="1"/>
          </p:cNvSpPr>
          <p:nvPr>
            <p:ph type="title"/>
          </p:nvPr>
        </p:nvSpPr>
        <p:spPr>
          <a:xfrm>
            <a:off x="139719" y="636494"/>
            <a:ext cx="8514000" cy="812110"/>
          </a:xfrm>
          <a:prstGeom prst="rect">
            <a:avLst/>
          </a:prstGeom>
          <a:noFill/>
          <a:ln>
            <a:noFill/>
          </a:ln>
        </p:spPr>
        <p:txBody>
          <a:bodyPr spcFirstLastPara="1" wrap="square" lIns="0" tIns="0" rIns="0" bIns="0" anchor="t" anchorCtr="0">
            <a:noAutofit/>
          </a:bodyPr>
          <a:lstStyle/>
          <a:p>
            <a:pPr marL="0" lvl="0" indent="0"/>
            <a:r>
              <a:rPr lang="en-US" sz="1600" dirty="0">
                <a:hlinkClick r:id="rId3"/>
              </a:rPr>
              <a:t>https://ged.com/about_test/accommodations/</a:t>
            </a:r>
            <a:endParaRPr sz="1600" b="1" dirty="0">
              <a:solidFill>
                <a:srgbClr val="0080A8"/>
              </a:solidFill>
              <a:latin typeface="+mj-lt"/>
            </a:endParaRPr>
          </a:p>
        </p:txBody>
      </p:sp>
      <p:pic>
        <p:nvPicPr>
          <p:cNvPr id="7" name="Picture 6">
            <a:extLst>
              <a:ext uri="{FF2B5EF4-FFF2-40B4-BE49-F238E27FC236}">
                <a16:creationId xmlns:a16="http://schemas.microsoft.com/office/drawing/2014/main" id="{535ED872-5A40-4B8A-939F-4FA74AA67666}"/>
              </a:ext>
            </a:extLst>
          </p:cNvPr>
          <p:cNvPicPr>
            <a:picLocks noChangeAspect="1"/>
          </p:cNvPicPr>
          <p:nvPr/>
        </p:nvPicPr>
        <p:blipFill>
          <a:blip r:embed="rId4"/>
          <a:stretch>
            <a:fillRect/>
          </a:stretch>
        </p:blipFill>
        <p:spPr>
          <a:xfrm>
            <a:off x="0" y="2024149"/>
            <a:ext cx="9144000" cy="2809702"/>
          </a:xfrm>
          <a:prstGeom prst="rect">
            <a:avLst/>
          </a:prstGeom>
        </p:spPr>
      </p:pic>
    </p:spTree>
    <p:extLst>
      <p:ext uri="{BB962C8B-B14F-4D97-AF65-F5344CB8AC3E}">
        <p14:creationId xmlns:p14="http://schemas.microsoft.com/office/powerpoint/2010/main" val="515861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4C98-6228-4817-8ECE-AD9FC5603B6D}"/>
              </a:ext>
            </a:extLst>
          </p:cNvPr>
          <p:cNvSpPr>
            <a:spLocks noGrp="1"/>
          </p:cNvSpPr>
          <p:nvPr>
            <p:ph type="title"/>
          </p:nvPr>
        </p:nvSpPr>
        <p:spPr/>
        <p:txBody>
          <a:bodyPr/>
          <a:lstStyle/>
          <a:p>
            <a:r>
              <a:rPr lang="en-US" sz="3200" b="1" dirty="0">
                <a:solidFill>
                  <a:srgbClr val="0080A8"/>
                </a:solidFill>
                <a:latin typeface="+mj-lt"/>
              </a:rPr>
              <a:t>Test Demonstrator</a:t>
            </a:r>
          </a:p>
        </p:txBody>
      </p:sp>
      <p:sp>
        <p:nvSpPr>
          <p:cNvPr id="3" name="Text Placeholder 2">
            <a:extLst>
              <a:ext uri="{FF2B5EF4-FFF2-40B4-BE49-F238E27FC236}">
                <a16:creationId xmlns:a16="http://schemas.microsoft.com/office/drawing/2014/main" id="{420D90E8-3A56-4579-9650-9718EC7B246D}"/>
              </a:ext>
            </a:extLst>
          </p:cNvPr>
          <p:cNvSpPr>
            <a:spLocks noGrp="1"/>
          </p:cNvSpPr>
          <p:nvPr>
            <p:ph type="body" idx="1"/>
          </p:nvPr>
        </p:nvSpPr>
        <p:spPr>
          <a:xfrm>
            <a:off x="301082" y="1039907"/>
            <a:ext cx="8513956" cy="4484408"/>
          </a:xfrm>
        </p:spPr>
        <p:txBody>
          <a:bodyPr/>
          <a:lstStyle/>
          <a:p>
            <a:r>
              <a:rPr lang="en-US" sz="2400" b="1" dirty="0">
                <a:solidFill>
                  <a:srgbClr val="0080A8"/>
                </a:solidFill>
              </a:rPr>
              <a:t>Use the Test Demonstrator to explore tools prior to the test</a:t>
            </a:r>
          </a:p>
          <a:p>
            <a:pPr lvl="1"/>
            <a:r>
              <a:rPr lang="en-US" sz="2100" b="1" dirty="0">
                <a:solidFill>
                  <a:srgbClr val="0080A8"/>
                </a:solidFill>
                <a:hlinkClick r:id="rId2">
                  <a:extLst>
                    <a:ext uri="{A12FA001-AC4F-418D-AE19-62706E023703}">
                      <ahyp:hlinkClr xmlns:ahyp="http://schemas.microsoft.com/office/drawing/2018/hyperlinkcolor" val="tx"/>
                    </a:ext>
                  </a:extLst>
                </a:hlinkClick>
              </a:rPr>
              <a:t>https://ged.com/practice-test/en/computer-demonstrator</a:t>
            </a:r>
            <a:endParaRPr lang="en-US" sz="2100" b="1" dirty="0">
              <a:solidFill>
                <a:srgbClr val="0080A8"/>
              </a:solidFill>
            </a:endParaRPr>
          </a:p>
        </p:txBody>
      </p:sp>
      <p:sp>
        <p:nvSpPr>
          <p:cNvPr id="4" name="Slide Number Placeholder 3">
            <a:extLst>
              <a:ext uri="{FF2B5EF4-FFF2-40B4-BE49-F238E27FC236}">
                <a16:creationId xmlns:a16="http://schemas.microsoft.com/office/drawing/2014/main" id="{3C20CC56-052B-4735-A775-BFD22E5E3E7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76</a:t>
            </a:fld>
            <a:endParaRPr lang="en-US"/>
          </a:p>
        </p:txBody>
      </p:sp>
      <p:pic>
        <p:nvPicPr>
          <p:cNvPr id="5" name="Picture 4">
            <a:extLst>
              <a:ext uri="{FF2B5EF4-FFF2-40B4-BE49-F238E27FC236}">
                <a16:creationId xmlns:a16="http://schemas.microsoft.com/office/drawing/2014/main" id="{544515F0-0BB6-4EE6-9029-86DA92B30E42}"/>
              </a:ext>
            </a:extLst>
          </p:cNvPr>
          <p:cNvPicPr>
            <a:picLocks noChangeAspect="1"/>
          </p:cNvPicPr>
          <p:nvPr/>
        </p:nvPicPr>
        <p:blipFill>
          <a:blip r:embed="rId3"/>
          <a:stretch>
            <a:fillRect/>
          </a:stretch>
        </p:blipFill>
        <p:spPr>
          <a:xfrm>
            <a:off x="1595718" y="2247594"/>
            <a:ext cx="6230114" cy="4597666"/>
          </a:xfrm>
          <a:prstGeom prst="rect">
            <a:avLst/>
          </a:prstGeom>
        </p:spPr>
      </p:pic>
    </p:spTree>
    <p:extLst>
      <p:ext uri="{BB962C8B-B14F-4D97-AF65-F5344CB8AC3E}">
        <p14:creationId xmlns:p14="http://schemas.microsoft.com/office/powerpoint/2010/main" val="42529534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1"/>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lvl="0" indent="0"/>
            <a:r>
              <a:rPr lang="en-US" sz="3200" b="1" dirty="0">
                <a:solidFill>
                  <a:srgbClr val="0080A8"/>
                </a:solidFill>
                <a:latin typeface="+mj-lt"/>
              </a:rPr>
              <a:t>Changing the screen color and font</a:t>
            </a:r>
            <a:endParaRPr sz="3200" b="1" dirty="0">
              <a:solidFill>
                <a:srgbClr val="0080A8"/>
              </a:solidFill>
              <a:latin typeface="+mj-lt"/>
            </a:endParaRPr>
          </a:p>
        </p:txBody>
      </p:sp>
      <p:sp>
        <p:nvSpPr>
          <p:cNvPr id="748" name="Google Shape;748;p101"/>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77</a:t>
            </a:fld>
            <a:endParaRPr sz="900" b="0" i="0" u="none" strike="noStrike" cap="none">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9AAC5F5F-F889-4EF5-9EDD-3BE6C5104CBD}"/>
              </a:ext>
            </a:extLst>
          </p:cNvPr>
          <p:cNvPicPr>
            <a:picLocks noChangeAspect="1"/>
          </p:cNvPicPr>
          <p:nvPr/>
        </p:nvPicPr>
        <p:blipFill>
          <a:blip r:embed="rId3"/>
          <a:stretch>
            <a:fillRect/>
          </a:stretch>
        </p:blipFill>
        <p:spPr>
          <a:xfrm>
            <a:off x="455519" y="1317137"/>
            <a:ext cx="7372350" cy="5238750"/>
          </a:xfrm>
          <a:prstGeom prst="rect">
            <a:avLst/>
          </a:prstGeom>
        </p:spPr>
      </p:pic>
    </p:spTree>
    <p:extLst>
      <p:ext uri="{BB962C8B-B14F-4D97-AF65-F5344CB8AC3E}">
        <p14:creationId xmlns:p14="http://schemas.microsoft.com/office/powerpoint/2010/main" val="26215696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1"/>
          <p:cNvSpPr txBox="1">
            <a:spLocks noGrp="1"/>
          </p:cNvSpPr>
          <p:nvPr>
            <p:ph type="title"/>
          </p:nvPr>
        </p:nvSpPr>
        <p:spPr>
          <a:xfrm>
            <a:off x="301083" y="525108"/>
            <a:ext cx="8514000" cy="1165500"/>
          </a:xfrm>
          <a:prstGeom prst="rect">
            <a:avLst/>
          </a:prstGeom>
          <a:noFill/>
          <a:ln>
            <a:noFill/>
          </a:ln>
        </p:spPr>
        <p:txBody>
          <a:bodyPr spcFirstLastPara="1" wrap="square" lIns="0" tIns="0" rIns="0" bIns="0" anchor="t" anchorCtr="0">
            <a:noAutofit/>
          </a:bodyPr>
          <a:lstStyle/>
          <a:p>
            <a:pPr marL="0" lvl="0" indent="0"/>
            <a:r>
              <a:rPr lang="en-US" sz="3200" b="1" dirty="0">
                <a:solidFill>
                  <a:srgbClr val="0080A8"/>
                </a:solidFill>
                <a:latin typeface="+mj-lt"/>
              </a:rPr>
              <a:t>Using the highlight tool</a:t>
            </a:r>
            <a:endParaRPr sz="3200" b="1" dirty="0">
              <a:solidFill>
                <a:srgbClr val="0080A8"/>
              </a:solidFill>
              <a:latin typeface="+mj-lt"/>
            </a:endParaRPr>
          </a:p>
        </p:txBody>
      </p:sp>
      <p:sp>
        <p:nvSpPr>
          <p:cNvPr id="748" name="Google Shape;748;p101"/>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78</a:t>
            </a:fld>
            <a:endParaRPr sz="900" b="0" i="0" u="none" strike="noStrike" cap="none">
              <a:solidFill>
                <a:srgbClr val="AEABAB"/>
              </a:solidFill>
              <a:latin typeface="Arial"/>
              <a:ea typeface="Arial"/>
              <a:cs typeface="Arial"/>
              <a:sym typeface="Arial"/>
            </a:endParaRPr>
          </a:p>
        </p:txBody>
      </p:sp>
      <p:pic>
        <p:nvPicPr>
          <p:cNvPr id="5" name="Picture 4">
            <a:extLst>
              <a:ext uri="{FF2B5EF4-FFF2-40B4-BE49-F238E27FC236}">
                <a16:creationId xmlns:a16="http://schemas.microsoft.com/office/drawing/2014/main" id="{D96060AF-8C52-4FED-8FF2-7017A417462A}"/>
              </a:ext>
            </a:extLst>
          </p:cNvPr>
          <p:cNvPicPr>
            <a:picLocks noChangeAspect="1"/>
          </p:cNvPicPr>
          <p:nvPr/>
        </p:nvPicPr>
        <p:blipFill>
          <a:blip r:embed="rId3"/>
          <a:stretch>
            <a:fillRect/>
          </a:stretch>
        </p:blipFill>
        <p:spPr>
          <a:xfrm>
            <a:off x="203947" y="1075092"/>
            <a:ext cx="7391400" cy="5257800"/>
          </a:xfrm>
          <a:prstGeom prst="rect">
            <a:avLst/>
          </a:prstGeom>
        </p:spPr>
      </p:pic>
    </p:spTree>
    <p:extLst>
      <p:ext uri="{BB962C8B-B14F-4D97-AF65-F5344CB8AC3E}">
        <p14:creationId xmlns:p14="http://schemas.microsoft.com/office/powerpoint/2010/main" val="22093859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5" name="Google Shape;843;p115">
            <a:extLst>
              <a:ext uri="{FF2B5EF4-FFF2-40B4-BE49-F238E27FC236}">
                <a16:creationId xmlns:a16="http://schemas.microsoft.com/office/drawing/2014/main" id="{70ACE0E1-03A8-40F9-B2B2-971E6EFAD4CE}"/>
              </a:ext>
            </a:extLst>
          </p:cNvPr>
          <p:cNvSpPr txBox="1">
            <a:spLocks/>
          </p:cNvSpPr>
          <p:nvPr/>
        </p:nvSpPr>
        <p:spPr>
          <a:xfrm>
            <a:off x="167493" y="1828800"/>
            <a:ext cx="4610695" cy="1846729"/>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500"/>
              <a:buFont typeface="Rockwell"/>
              <a:buNone/>
              <a:defRPr sz="45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800" b="1" dirty="0">
                <a:solidFill>
                  <a:schemeClr val="bg1"/>
                </a:solidFill>
              </a:rPr>
              <a:t>Additional tools to use during the test</a:t>
            </a:r>
            <a:endParaRPr lang="en-US" dirty="0">
              <a:solidFill>
                <a:schemeClr val="bg1"/>
              </a:solidFill>
            </a:endParaRPr>
          </a:p>
        </p:txBody>
      </p:sp>
      <p:sp>
        <p:nvSpPr>
          <p:cNvPr id="12" name="Rectangle 11">
            <a:extLst>
              <a:ext uri="{FF2B5EF4-FFF2-40B4-BE49-F238E27FC236}">
                <a16:creationId xmlns:a16="http://schemas.microsoft.com/office/drawing/2014/main" id="{915A1940-CD73-42EF-9ED3-2B31C7482577}"/>
              </a:ext>
            </a:extLst>
          </p:cNvPr>
          <p:cNvSpPr/>
          <p:nvPr/>
        </p:nvSpPr>
        <p:spPr>
          <a:xfrm>
            <a:off x="4867835" y="242047"/>
            <a:ext cx="4267200" cy="66159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F2B5A5D-C182-4F40-A1CB-2AA2BD602F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01678" y="773640"/>
            <a:ext cx="2856204" cy="3072219"/>
          </a:xfrm>
          <a:prstGeom prst="rect">
            <a:avLst/>
          </a:prstGeom>
        </p:spPr>
      </p:pic>
      <p:pic>
        <p:nvPicPr>
          <p:cNvPr id="15" name="Picture 14" descr="A large clock mounted to the side&#10;&#10;Description automatically generated">
            <a:extLst>
              <a:ext uri="{FF2B5EF4-FFF2-40B4-BE49-F238E27FC236}">
                <a16:creationId xmlns:a16="http://schemas.microsoft.com/office/drawing/2014/main" id="{E5461EA0-B877-45FE-8692-D454A4F5AA4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311154" y="3935505"/>
            <a:ext cx="2671482" cy="2671482"/>
          </a:xfrm>
          <a:prstGeom prst="rect">
            <a:avLst/>
          </a:prstGeom>
        </p:spPr>
      </p:pic>
    </p:spTree>
    <p:extLst>
      <p:ext uri="{BB962C8B-B14F-4D97-AF65-F5344CB8AC3E}">
        <p14:creationId xmlns:p14="http://schemas.microsoft.com/office/powerpoint/2010/main" val="879437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4D63C-51F7-3A45-BE3C-FCAAEED60C3A}"/>
              </a:ext>
            </a:extLst>
          </p:cNvPr>
          <p:cNvSpPr>
            <a:spLocks noGrp="1"/>
          </p:cNvSpPr>
          <p:nvPr>
            <p:ph type="title"/>
          </p:nvPr>
        </p:nvSpPr>
        <p:spPr>
          <a:xfrm>
            <a:off x="301082" y="456680"/>
            <a:ext cx="8603221" cy="1123546"/>
          </a:xfrm>
        </p:spPr>
        <p:txBody>
          <a:bodyPr>
            <a:normAutofit/>
          </a:bodyPr>
          <a:lstStyle/>
          <a:p>
            <a:r>
              <a:rPr lang="en-US" dirty="0"/>
              <a:t>A variety of ways that students can share scores with your program</a:t>
            </a:r>
          </a:p>
        </p:txBody>
      </p:sp>
      <p:sp>
        <p:nvSpPr>
          <p:cNvPr id="3" name="Content Placeholder 2">
            <a:extLst>
              <a:ext uri="{FF2B5EF4-FFF2-40B4-BE49-F238E27FC236}">
                <a16:creationId xmlns:a16="http://schemas.microsoft.com/office/drawing/2014/main" id="{A1DF2B52-7536-2A46-9D5B-2C9516D5ADF5}"/>
              </a:ext>
            </a:extLst>
          </p:cNvPr>
          <p:cNvSpPr>
            <a:spLocks noGrp="1"/>
          </p:cNvSpPr>
          <p:nvPr>
            <p:ph idx="1"/>
          </p:nvPr>
        </p:nvSpPr>
        <p:spPr>
          <a:xfrm>
            <a:off x="301083" y="1917577"/>
            <a:ext cx="7608921" cy="3956360"/>
          </a:xfrm>
        </p:spPr>
        <p:txBody>
          <a:bodyPr/>
          <a:lstStyle/>
          <a:p>
            <a:r>
              <a:rPr lang="en-US" sz="2000" dirty="0"/>
              <a:t>At the time of creating their account on </a:t>
            </a:r>
            <a:r>
              <a:rPr lang="en-US" sz="2000" dirty="0" err="1"/>
              <a:t>GED.com</a:t>
            </a:r>
            <a:endParaRPr lang="en-US" sz="2000" dirty="0"/>
          </a:p>
          <a:p>
            <a:r>
              <a:rPr lang="en-US" sz="2000" dirty="0"/>
              <a:t>From their profile page</a:t>
            </a:r>
          </a:p>
          <a:p>
            <a:r>
              <a:rPr lang="en-US" sz="2000" dirty="0"/>
              <a:t>From the scores page</a:t>
            </a:r>
          </a:p>
          <a:p>
            <a:r>
              <a:rPr lang="en-US" sz="2000" dirty="0"/>
              <a:t>From their score report</a:t>
            </a:r>
          </a:p>
          <a:p>
            <a:endParaRPr lang="en-US" dirty="0"/>
          </a:p>
        </p:txBody>
      </p:sp>
      <p:sp>
        <p:nvSpPr>
          <p:cNvPr id="4" name="Slide Number Placeholder 3">
            <a:extLst>
              <a:ext uri="{FF2B5EF4-FFF2-40B4-BE49-F238E27FC236}">
                <a16:creationId xmlns:a16="http://schemas.microsoft.com/office/drawing/2014/main" id="{2DBAF414-2AF4-7B41-A21B-B6B2542728E7}"/>
              </a:ext>
            </a:extLst>
          </p:cNvPr>
          <p:cNvSpPr>
            <a:spLocks noGrp="1"/>
          </p:cNvSpPr>
          <p:nvPr>
            <p:ph type="sldNum" sz="quarter" idx="12"/>
          </p:nvPr>
        </p:nvSpPr>
        <p:spPr/>
        <p:txBody>
          <a:bodyPr/>
          <a:lstStyle/>
          <a:p>
            <a:fld id="{BAE26A2A-DE5F-EA41-900F-AB5C4F1D9848}" type="slidenum">
              <a:rPr lang="en-US" smtClean="0"/>
              <a:t>8</a:t>
            </a:fld>
            <a:endParaRPr lang="en-US"/>
          </a:p>
        </p:txBody>
      </p:sp>
    </p:spTree>
    <p:extLst>
      <p:ext uri="{BB962C8B-B14F-4D97-AF65-F5344CB8AC3E}">
        <p14:creationId xmlns:p14="http://schemas.microsoft.com/office/powerpoint/2010/main" val="472197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EBB1-8ADB-4787-B096-B05901D66B0E}"/>
              </a:ext>
            </a:extLst>
          </p:cNvPr>
          <p:cNvSpPr>
            <a:spLocks noGrp="1"/>
          </p:cNvSpPr>
          <p:nvPr>
            <p:ph type="title"/>
          </p:nvPr>
        </p:nvSpPr>
        <p:spPr/>
        <p:txBody>
          <a:bodyPr/>
          <a:lstStyle/>
          <a:p>
            <a:r>
              <a:rPr lang="en-US" sz="3200" b="1" dirty="0">
                <a:solidFill>
                  <a:srgbClr val="0080A8"/>
                </a:solidFill>
                <a:latin typeface="+mj-lt"/>
              </a:rPr>
              <a:t>Using the Flag for Review</a:t>
            </a:r>
          </a:p>
        </p:txBody>
      </p:sp>
      <p:sp>
        <p:nvSpPr>
          <p:cNvPr id="4" name="Slide Number Placeholder 3">
            <a:extLst>
              <a:ext uri="{FF2B5EF4-FFF2-40B4-BE49-F238E27FC236}">
                <a16:creationId xmlns:a16="http://schemas.microsoft.com/office/drawing/2014/main" id="{8C9A0A27-4431-48C2-B522-983819F7590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80</a:t>
            </a:fld>
            <a:endParaRPr lang="en-US"/>
          </a:p>
        </p:txBody>
      </p:sp>
      <p:pic>
        <p:nvPicPr>
          <p:cNvPr id="6" name="Picture 5">
            <a:extLst>
              <a:ext uri="{FF2B5EF4-FFF2-40B4-BE49-F238E27FC236}">
                <a16:creationId xmlns:a16="http://schemas.microsoft.com/office/drawing/2014/main" id="{974AA583-5161-444F-A5DD-519F9BB972E4}"/>
              </a:ext>
            </a:extLst>
          </p:cNvPr>
          <p:cNvPicPr>
            <a:picLocks noChangeAspect="1"/>
          </p:cNvPicPr>
          <p:nvPr/>
        </p:nvPicPr>
        <p:blipFill>
          <a:blip r:embed="rId2"/>
          <a:stretch>
            <a:fillRect/>
          </a:stretch>
        </p:blipFill>
        <p:spPr>
          <a:xfrm>
            <a:off x="301082" y="1000325"/>
            <a:ext cx="7362825" cy="5124450"/>
          </a:xfrm>
          <a:prstGeom prst="rect">
            <a:avLst/>
          </a:prstGeom>
        </p:spPr>
      </p:pic>
    </p:spTree>
    <p:extLst>
      <p:ext uri="{BB962C8B-B14F-4D97-AF65-F5344CB8AC3E}">
        <p14:creationId xmlns:p14="http://schemas.microsoft.com/office/powerpoint/2010/main" val="1868568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EBB1-8ADB-4787-B096-B05901D66B0E}"/>
              </a:ext>
            </a:extLst>
          </p:cNvPr>
          <p:cNvSpPr>
            <a:spLocks noGrp="1"/>
          </p:cNvSpPr>
          <p:nvPr>
            <p:ph type="title"/>
          </p:nvPr>
        </p:nvSpPr>
        <p:spPr/>
        <p:txBody>
          <a:bodyPr/>
          <a:lstStyle/>
          <a:p>
            <a:r>
              <a:rPr lang="en-US" sz="3200" b="1" dirty="0">
                <a:solidFill>
                  <a:srgbClr val="0080A8"/>
                </a:solidFill>
                <a:latin typeface="+mj-lt"/>
              </a:rPr>
              <a:t>Using the Navigator</a:t>
            </a:r>
          </a:p>
        </p:txBody>
      </p:sp>
      <p:sp>
        <p:nvSpPr>
          <p:cNvPr id="4" name="Slide Number Placeholder 3">
            <a:extLst>
              <a:ext uri="{FF2B5EF4-FFF2-40B4-BE49-F238E27FC236}">
                <a16:creationId xmlns:a16="http://schemas.microsoft.com/office/drawing/2014/main" id="{8C9A0A27-4431-48C2-B522-983819F7590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81</a:t>
            </a:fld>
            <a:endParaRPr lang="en-US"/>
          </a:p>
        </p:txBody>
      </p:sp>
      <p:pic>
        <p:nvPicPr>
          <p:cNvPr id="5" name="Picture 4">
            <a:extLst>
              <a:ext uri="{FF2B5EF4-FFF2-40B4-BE49-F238E27FC236}">
                <a16:creationId xmlns:a16="http://schemas.microsoft.com/office/drawing/2014/main" id="{1B2A1571-7173-4EA7-ACA1-7B4284346A4F}"/>
              </a:ext>
            </a:extLst>
          </p:cNvPr>
          <p:cNvPicPr>
            <a:picLocks noChangeAspect="1"/>
          </p:cNvPicPr>
          <p:nvPr/>
        </p:nvPicPr>
        <p:blipFill>
          <a:blip r:embed="rId2"/>
          <a:stretch>
            <a:fillRect/>
          </a:stretch>
        </p:blipFill>
        <p:spPr>
          <a:xfrm>
            <a:off x="328961" y="1107901"/>
            <a:ext cx="7296150" cy="5105400"/>
          </a:xfrm>
          <a:prstGeom prst="rect">
            <a:avLst/>
          </a:prstGeom>
        </p:spPr>
      </p:pic>
      <p:sp>
        <p:nvSpPr>
          <p:cNvPr id="7" name="Oval 6">
            <a:extLst>
              <a:ext uri="{FF2B5EF4-FFF2-40B4-BE49-F238E27FC236}">
                <a16:creationId xmlns:a16="http://schemas.microsoft.com/office/drawing/2014/main" id="{CE63CF2F-9D71-4AC7-948A-E4B3883926E3}"/>
              </a:ext>
            </a:extLst>
          </p:cNvPr>
          <p:cNvSpPr/>
          <p:nvPr/>
        </p:nvSpPr>
        <p:spPr>
          <a:xfrm>
            <a:off x="5970494" y="5369859"/>
            <a:ext cx="1138518" cy="843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827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EBB1-8ADB-4787-B096-B05901D66B0E}"/>
              </a:ext>
            </a:extLst>
          </p:cNvPr>
          <p:cNvSpPr>
            <a:spLocks noGrp="1"/>
          </p:cNvSpPr>
          <p:nvPr>
            <p:ph type="title"/>
          </p:nvPr>
        </p:nvSpPr>
        <p:spPr/>
        <p:txBody>
          <a:bodyPr/>
          <a:lstStyle/>
          <a:p>
            <a:r>
              <a:rPr lang="en-US" sz="3200" b="1" dirty="0">
                <a:solidFill>
                  <a:srgbClr val="0080A8"/>
                </a:solidFill>
                <a:latin typeface="+mj-lt"/>
              </a:rPr>
              <a:t>Using the Navigator</a:t>
            </a:r>
          </a:p>
        </p:txBody>
      </p:sp>
      <p:sp>
        <p:nvSpPr>
          <p:cNvPr id="4" name="Slide Number Placeholder 3">
            <a:extLst>
              <a:ext uri="{FF2B5EF4-FFF2-40B4-BE49-F238E27FC236}">
                <a16:creationId xmlns:a16="http://schemas.microsoft.com/office/drawing/2014/main" id="{8C9A0A27-4431-48C2-B522-983819F7590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82</a:t>
            </a:fld>
            <a:endParaRPr lang="en-US"/>
          </a:p>
        </p:txBody>
      </p:sp>
      <p:pic>
        <p:nvPicPr>
          <p:cNvPr id="6" name="Picture 5">
            <a:extLst>
              <a:ext uri="{FF2B5EF4-FFF2-40B4-BE49-F238E27FC236}">
                <a16:creationId xmlns:a16="http://schemas.microsoft.com/office/drawing/2014/main" id="{4791F9EF-DBFC-415F-88BC-86B73D7E5B77}"/>
              </a:ext>
            </a:extLst>
          </p:cNvPr>
          <p:cNvPicPr>
            <a:picLocks noChangeAspect="1"/>
          </p:cNvPicPr>
          <p:nvPr/>
        </p:nvPicPr>
        <p:blipFill>
          <a:blip r:embed="rId2"/>
          <a:stretch>
            <a:fillRect/>
          </a:stretch>
        </p:blipFill>
        <p:spPr>
          <a:xfrm>
            <a:off x="301082" y="1255712"/>
            <a:ext cx="7400925" cy="5191125"/>
          </a:xfrm>
          <a:prstGeom prst="rect">
            <a:avLst/>
          </a:prstGeom>
        </p:spPr>
      </p:pic>
      <p:pic>
        <p:nvPicPr>
          <p:cNvPr id="11" name="Picture 10">
            <a:extLst>
              <a:ext uri="{FF2B5EF4-FFF2-40B4-BE49-F238E27FC236}">
                <a16:creationId xmlns:a16="http://schemas.microsoft.com/office/drawing/2014/main" id="{07FD4248-2081-4892-B1F3-0864DBF22C6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50601" y="3216953"/>
            <a:ext cx="397528" cy="397528"/>
          </a:xfrm>
          <a:prstGeom prst="rect">
            <a:avLst/>
          </a:prstGeom>
        </p:spPr>
      </p:pic>
    </p:spTree>
    <p:extLst>
      <p:ext uri="{BB962C8B-B14F-4D97-AF65-F5344CB8AC3E}">
        <p14:creationId xmlns:p14="http://schemas.microsoft.com/office/powerpoint/2010/main" val="4155512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5"/>
          <p:cNvSpPr txBox="1">
            <a:spLocks noGrp="1"/>
          </p:cNvSpPr>
          <p:nvPr>
            <p:ph type="title"/>
          </p:nvPr>
        </p:nvSpPr>
        <p:spPr>
          <a:xfrm>
            <a:off x="301086" y="880953"/>
            <a:ext cx="4457700" cy="22298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4500"/>
              <a:buFont typeface="Rockwell"/>
              <a:buNone/>
            </a:pPr>
            <a:r>
              <a:rPr lang="en-US" sz="4400" dirty="0"/>
              <a:t>Accommodations</a:t>
            </a:r>
            <a:endParaRPr sz="4400" dirty="0"/>
          </a:p>
        </p:txBody>
      </p:sp>
      <p:pic>
        <p:nvPicPr>
          <p:cNvPr id="7" name="Picture 6">
            <a:extLst>
              <a:ext uri="{FF2B5EF4-FFF2-40B4-BE49-F238E27FC236}">
                <a16:creationId xmlns:a16="http://schemas.microsoft.com/office/drawing/2014/main" id="{7ADCDA4A-2FD9-4049-815D-411560302D00}"/>
              </a:ext>
            </a:extLst>
          </p:cNvPr>
          <p:cNvPicPr>
            <a:picLocks noChangeAspect="1"/>
          </p:cNvPicPr>
          <p:nvPr/>
        </p:nvPicPr>
        <p:blipFill>
          <a:blip r:embed="rId3"/>
          <a:stretch>
            <a:fillRect/>
          </a:stretch>
        </p:blipFill>
        <p:spPr>
          <a:xfrm>
            <a:off x="0" y="1896557"/>
            <a:ext cx="9144000" cy="3064886"/>
          </a:xfrm>
          <a:prstGeom prst="rect">
            <a:avLst/>
          </a:prstGeom>
        </p:spPr>
      </p:pic>
    </p:spTree>
    <p:extLst>
      <p:ext uri="{BB962C8B-B14F-4D97-AF65-F5344CB8AC3E}">
        <p14:creationId xmlns:p14="http://schemas.microsoft.com/office/powerpoint/2010/main" val="34900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8" name="Google Shape;748;p101"/>
          <p:cNvSpPr txBox="1">
            <a:spLocks noGrp="1"/>
          </p:cNvSpPr>
          <p:nvPr>
            <p:ph type="sldNum" idx="12"/>
          </p:nvPr>
        </p:nvSpPr>
        <p:spPr>
          <a:xfrm>
            <a:off x="301082" y="6446837"/>
            <a:ext cx="2057400" cy="218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84</a:t>
            </a:fld>
            <a:endParaRPr sz="900" b="0" i="0" u="none" strike="noStrike" cap="none">
              <a:solidFill>
                <a:srgbClr val="AEABAB"/>
              </a:solidFill>
              <a:latin typeface="Arial"/>
              <a:ea typeface="Arial"/>
              <a:cs typeface="Arial"/>
              <a:sym typeface="Arial"/>
            </a:endParaRPr>
          </a:p>
        </p:txBody>
      </p:sp>
      <p:pic>
        <p:nvPicPr>
          <p:cNvPr id="2" name="Picture 1">
            <a:extLst>
              <a:ext uri="{FF2B5EF4-FFF2-40B4-BE49-F238E27FC236}">
                <a16:creationId xmlns:a16="http://schemas.microsoft.com/office/drawing/2014/main" id="{DC1DE88F-9C5A-4E16-A9B1-E8014885C896}"/>
              </a:ext>
            </a:extLst>
          </p:cNvPr>
          <p:cNvPicPr>
            <a:picLocks noChangeAspect="1"/>
          </p:cNvPicPr>
          <p:nvPr/>
        </p:nvPicPr>
        <p:blipFill>
          <a:blip r:embed="rId3"/>
          <a:stretch>
            <a:fillRect/>
          </a:stretch>
        </p:blipFill>
        <p:spPr>
          <a:xfrm>
            <a:off x="139719" y="1011322"/>
            <a:ext cx="7529054" cy="5761738"/>
          </a:xfrm>
          <a:prstGeom prst="rect">
            <a:avLst/>
          </a:prstGeom>
        </p:spPr>
      </p:pic>
      <p:sp>
        <p:nvSpPr>
          <p:cNvPr id="7" name="Google Shape;746;p101">
            <a:extLst>
              <a:ext uri="{FF2B5EF4-FFF2-40B4-BE49-F238E27FC236}">
                <a16:creationId xmlns:a16="http://schemas.microsoft.com/office/drawing/2014/main" id="{3CD49844-F7E1-4513-84B0-DD600C02A693}"/>
              </a:ext>
            </a:extLst>
          </p:cNvPr>
          <p:cNvSpPr txBox="1">
            <a:spLocks noGrp="1"/>
          </p:cNvSpPr>
          <p:nvPr>
            <p:ph type="title"/>
          </p:nvPr>
        </p:nvSpPr>
        <p:spPr>
          <a:xfrm>
            <a:off x="139719" y="283104"/>
            <a:ext cx="8514000" cy="1165500"/>
          </a:xfrm>
          <a:prstGeom prst="rect">
            <a:avLst/>
          </a:prstGeom>
          <a:noFill/>
          <a:ln>
            <a:noFill/>
          </a:ln>
        </p:spPr>
        <p:txBody>
          <a:bodyPr spcFirstLastPara="1" wrap="square" lIns="0" tIns="0" rIns="0" bIns="0" anchor="t" anchorCtr="0">
            <a:noAutofit/>
          </a:bodyPr>
          <a:lstStyle/>
          <a:p>
            <a:pPr marL="0" lvl="0" indent="0"/>
            <a:r>
              <a:rPr lang="en-US" sz="3200" b="1" dirty="0">
                <a:solidFill>
                  <a:srgbClr val="0080A8"/>
                </a:solidFill>
                <a:latin typeface="+mj-lt"/>
              </a:rPr>
              <a:t>How to apply for Accommodations</a:t>
            </a:r>
            <a:br>
              <a:rPr lang="en-US" sz="3200" b="1" dirty="0">
                <a:solidFill>
                  <a:srgbClr val="0080A8"/>
                </a:solidFill>
                <a:latin typeface="+mj-lt"/>
              </a:rPr>
            </a:br>
            <a:r>
              <a:rPr lang="en-US" sz="1600" dirty="0">
                <a:hlinkClick r:id="rId4"/>
              </a:rPr>
              <a:t>https://ged.com/about_test/accommodations/</a:t>
            </a:r>
            <a:endParaRPr sz="1600" b="1" dirty="0">
              <a:solidFill>
                <a:srgbClr val="0080A8"/>
              </a:solidFill>
              <a:latin typeface="+mj-lt"/>
            </a:endParaRPr>
          </a:p>
        </p:txBody>
      </p:sp>
    </p:spTree>
    <p:extLst>
      <p:ext uri="{BB962C8B-B14F-4D97-AF65-F5344CB8AC3E}">
        <p14:creationId xmlns:p14="http://schemas.microsoft.com/office/powerpoint/2010/main" val="1775614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5"/>
          <p:cNvSpPr txBox="1">
            <a:spLocks noGrp="1"/>
          </p:cNvSpPr>
          <p:nvPr>
            <p:ph type="title"/>
          </p:nvPr>
        </p:nvSpPr>
        <p:spPr>
          <a:xfrm>
            <a:off x="301086" y="880953"/>
            <a:ext cx="4457700" cy="36816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4500"/>
              <a:buFont typeface="Rockwell"/>
              <a:buNone/>
            </a:pPr>
            <a:r>
              <a:rPr lang="en-US" sz="4500" b="0" i="0" u="none" strike="noStrike" cap="none" dirty="0">
                <a:solidFill>
                  <a:schemeClr val="lt1"/>
                </a:solidFill>
                <a:latin typeface="Rockwell"/>
                <a:ea typeface="Rockwell"/>
                <a:cs typeface="Rockwell"/>
                <a:sym typeface="Rockwell"/>
              </a:rPr>
              <a:t>Vendor Products</a:t>
            </a:r>
            <a:endParaRPr dirty="0"/>
          </a:p>
        </p:txBody>
      </p:sp>
      <p:pic>
        <p:nvPicPr>
          <p:cNvPr id="845" name="Google Shape;845;p115"/>
          <p:cNvPicPr preferRelativeResize="0">
            <a:picLocks noGrp="1"/>
          </p:cNvPicPr>
          <p:nvPr>
            <p:ph type="pic" idx="2"/>
          </p:nvPr>
        </p:nvPicPr>
        <p:blipFill rotWithShape="1">
          <a:blip r:embed="rId3">
            <a:alphaModFix/>
          </a:blip>
          <a:srcRect l="311" t="-3168" r="57009" b="-362"/>
          <a:stretch/>
        </p:blipFill>
        <p:spPr>
          <a:xfrm>
            <a:off x="5043487" y="230187"/>
            <a:ext cx="4114800" cy="6651000"/>
          </a:xfrm>
          <a:prstGeom prst="rect">
            <a:avLst/>
          </a:prstGeom>
          <a:solidFill>
            <a:schemeClr val="accent1"/>
          </a:solidFill>
          <a:ln>
            <a:noFill/>
          </a:ln>
        </p:spPr>
      </p:pic>
    </p:spTree>
    <p:extLst>
      <p:ext uri="{BB962C8B-B14F-4D97-AF65-F5344CB8AC3E}">
        <p14:creationId xmlns:p14="http://schemas.microsoft.com/office/powerpoint/2010/main" val="28700395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sldNum" idx="12"/>
          </p:nvPr>
        </p:nvSpPr>
        <p:spPr>
          <a:xfrm>
            <a:off x="301082" y="6446837"/>
            <a:ext cx="2057400" cy="218070"/>
          </a:xfrm>
          <a:prstGeom prst="rect">
            <a:avLst/>
          </a:prstGeom>
          <a:noFill/>
          <a:ln>
            <a:noFill/>
          </a:ln>
        </p:spPr>
        <p:txBody>
          <a:bodyPr vert="horz" lIns="0" tIns="0" rIns="0" bIns="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00" b="0" i="0" u="none" strike="noStrike" cap="none">
                <a:solidFill>
                  <a:schemeClr val="bg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fld id="{A0787430-367F-844C-868B-A0250E95AAAB}" type="slidenum">
              <a:rPr lang="en-US" smtClean="0"/>
              <a:pPr marL="0" marR="0" lvl="0" indent="0" algn="l" defTabSz="914400" rtl="0" eaLnBrk="1" fontAlgn="auto" latinLnBrk="0" hangingPunct="1">
                <a:lnSpc>
                  <a:spcPct val="100000"/>
                </a:lnSpc>
                <a:spcBef>
                  <a:spcPts val="0"/>
                </a:spcBef>
                <a:spcAft>
                  <a:spcPts val="0"/>
                </a:spcAft>
                <a:buClrTx/>
                <a:buSzPct val="25000"/>
                <a:buFontTx/>
                <a:buNone/>
                <a:tabLst/>
                <a:defRPr/>
              </a:pPr>
              <a:t>86</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96584ED-AC27-4D4D-B7AB-3B8E9983EDCD}"/>
              </a:ext>
            </a:extLst>
          </p:cNvPr>
          <p:cNvPicPr>
            <a:picLocks noChangeAspect="1"/>
          </p:cNvPicPr>
          <p:nvPr/>
        </p:nvPicPr>
        <p:blipFill>
          <a:blip r:embed="rId3"/>
          <a:stretch>
            <a:fillRect/>
          </a:stretch>
        </p:blipFill>
        <p:spPr>
          <a:xfrm>
            <a:off x="2543481" y="826932"/>
            <a:ext cx="4573229" cy="4005040"/>
          </a:xfrm>
          <a:prstGeom prst="rect">
            <a:avLst/>
          </a:prstGeom>
        </p:spPr>
      </p:pic>
      <p:sp>
        <p:nvSpPr>
          <p:cNvPr id="4" name="TextBox 3">
            <a:extLst>
              <a:ext uri="{FF2B5EF4-FFF2-40B4-BE49-F238E27FC236}">
                <a16:creationId xmlns:a16="http://schemas.microsoft.com/office/drawing/2014/main" id="{733693FC-9E81-A34D-A3A3-9CF97EA32E89}"/>
              </a:ext>
            </a:extLst>
          </p:cNvPr>
          <p:cNvSpPr txBox="1"/>
          <p:nvPr/>
        </p:nvSpPr>
        <p:spPr>
          <a:xfrm>
            <a:off x="2079522" y="5147188"/>
            <a:ext cx="5501148" cy="600164"/>
          </a:xfrm>
          <a:prstGeom prst="rect">
            <a:avLst/>
          </a:prstGeom>
          <a:noFill/>
        </p:spPr>
        <p:txBody>
          <a:bodyPr wrap="square" rtlCol="0">
            <a:spAutoFit/>
          </a:bodyPr>
          <a:lstStyle/>
          <a:p>
            <a:pPr algn="ctr"/>
            <a:r>
              <a:rPr lang="en-US" sz="3300" b="1" dirty="0" err="1">
                <a:solidFill>
                  <a:schemeClr val="bg1"/>
                </a:solidFill>
                <a:latin typeface="Rockwell" panose="02060603020205020403" pitchFamily="18" charset="77"/>
              </a:rPr>
              <a:t>Paxen</a:t>
            </a:r>
            <a:r>
              <a:rPr lang="en-US" sz="3300" b="1" dirty="0">
                <a:solidFill>
                  <a:schemeClr val="bg1"/>
                </a:solidFill>
                <a:latin typeface="Rockwell" panose="02060603020205020403" pitchFamily="18" charset="77"/>
              </a:rPr>
              <a:t> Focus in Spanish</a:t>
            </a:r>
          </a:p>
        </p:txBody>
      </p:sp>
    </p:spTree>
    <p:extLst>
      <p:ext uri="{BB962C8B-B14F-4D97-AF65-F5344CB8AC3E}">
        <p14:creationId xmlns:p14="http://schemas.microsoft.com/office/powerpoint/2010/main" val="8569921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5BC07-0071-0246-8E6D-A59E91627485}"/>
              </a:ext>
            </a:extLst>
          </p:cNvPr>
          <p:cNvSpPr>
            <a:spLocks noGrp="1"/>
          </p:cNvSpPr>
          <p:nvPr>
            <p:ph idx="1"/>
          </p:nvPr>
        </p:nvSpPr>
        <p:spPr>
          <a:xfrm>
            <a:off x="301082" y="560882"/>
            <a:ext cx="8513956" cy="1113371"/>
          </a:xfrm>
        </p:spPr>
        <p:txBody>
          <a:bodyPr/>
          <a:lstStyle/>
          <a:p>
            <a:pPr marL="0" indent="0" algn="ctr">
              <a:buNone/>
            </a:pPr>
            <a:r>
              <a:rPr lang="en-US" sz="3300" dirty="0">
                <a:solidFill>
                  <a:srgbClr val="000000"/>
                </a:solidFill>
                <a:latin typeface="Rockwell" panose="02060603020205020403" pitchFamily="18" charset="77"/>
              </a:rPr>
              <a:t>What % of students take at least one GED® subject test in Spanish?</a:t>
            </a:r>
          </a:p>
          <a:p>
            <a:endParaRPr lang="en-US" dirty="0"/>
          </a:p>
        </p:txBody>
      </p:sp>
      <p:sp>
        <p:nvSpPr>
          <p:cNvPr id="4" name="Slide Number Placeholder 3">
            <a:extLst>
              <a:ext uri="{FF2B5EF4-FFF2-40B4-BE49-F238E27FC236}">
                <a16:creationId xmlns:a16="http://schemas.microsoft.com/office/drawing/2014/main" id="{F0A69080-2D34-764B-AE3D-3C446F95922D}"/>
              </a:ext>
            </a:extLst>
          </p:cNvPr>
          <p:cNvSpPr>
            <a:spLocks noGrp="1"/>
          </p:cNvSpPr>
          <p:nvPr>
            <p:ph type="sldNum" sz="quarter" idx="12"/>
          </p:nvPr>
        </p:nvSpPr>
        <p:spPr/>
        <p:txBody>
          <a:bodyPr/>
          <a:lstStyle/>
          <a:p>
            <a:fld id="{BAE26A2A-DE5F-EA41-900F-AB5C4F1D9848}" type="slidenum">
              <a:rPr lang="en-US" smtClean="0"/>
              <a:t>87</a:t>
            </a:fld>
            <a:endParaRPr lang="en-US"/>
          </a:p>
        </p:txBody>
      </p:sp>
      <p:sp>
        <p:nvSpPr>
          <p:cNvPr id="2" name="TextBox 1">
            <a:extLst>
              <a:ext uri="{FF2B5EF4-FFF2-40B4-BE49-F238E27FC236}">
                <a16:creationId xmlns:a16="http://schemas.microsoft.com/office/drawing/2014/main" id="{6C24AFA5-C209-0443-BC0B-75E4C3860D41}"/>
              </a:ext>
            </a:extLst>
          </p:cNvPr>
          <p:cNvSpPr txBox="1"/>
          <p:nvPr/>
        </p:nvSpPr>
        <p:spPr>
          <a:xfrm>
            <a:off x="656823" y="2360816"/>
            <a:ext cx="1403798" cy="400110"/>
          </a:xfrm>
          <a:prstGeom prst="rect">
            <a:avLst/>
          </a:prstGeom>
          <a:noFill/>
        </p:spPr>
        <p:txBody>
          <a:bodyPr wrap="square" rtlCol="0">
            <a:spAutoFit/>
          </a:bodyPr>
          <a:lstStyle/>
          <a:p>
            <a:r>
              <a:rPr lang="en-US" sz="2000" dirty="0"/>
              <a:t>a. 0 – 2%</a:t>
            </a:r>
          </a:p>
        </p:txBody>
      </p:sp>
      <p:sp>
        <p:nvSpPr>
          <p:cNvPr id="6" name="TextBox 5">
            <a:extLst>
              <a:ext uri="{FF2B5EF4-FFF2-40B4-BE49-F238E27FC236}">
                <a16:creationId xmlns:a16="http://schemas.microsoft.com/office/drawing/2014/main" id="{18D4D0F8-2E14-334C-836D-BF2D544B3E94}"/>
              </a:ext>
            </a:extLst>
          </p:cNvPr>
          <p:cNvSpPr txBox="1"/>
          <p:nvPr/>
        </p:nvSpPr>
        <p:spPr>
          <a:xfrm>
            <a:off x="656822" y="2894696"/>
            <a:ext cx="1403799" cy="400110"/>
          </a:xfrm>
          <a:prstGeom prst="rect">
            <a:avLst/>
          </a:prstGeom>
          <a:noFill/>
        </p:spPr>
        <p:txBody>
          <a:bodyPr wrap="square" rtlCol="0">
            <a:spAutoFit/>
          </a:bodyPr>
          <a:lstStyle/>
          <a:p>
            <a:r>
              <a:rPr lang="en-US" sz="2000" dirty="0"/>
              <a:t>b. 3 – 5%</a:t>
            </a:r>
          </a:p>
        </p:txBody>
      </p:sp>
      <p:sp>
        <p:nvSpPr>
          <p:cNvPr id="7" name="TextBox 6">
            <a:extLst>
              <a:ext uri="{FF2B5EF4-FFF2-40B4-BE49-F238E27FC236}">
                <a16:creationId xmlns:a16="http://schemas.microsoft.com/office/drawing/2014/main" id="{4677C948-BEAC-EF43-A3FF-A1337CF6776F}"/>
              </a:ext>
            </a:extLst>
          </p:cNvPr>
          <p:cNvSpPr txBox="1"/>
          <p:nvPr/>
        </p:nvSpPr>
        <p:spPr>
          <a:xfrm>
            <a:off x="656823" y="3460380"/>
            <a:ext cx="1519708" cy="400110"/>
          </a:xfrm>
          <a:prstGeom prst="rect">
            <a:avLst/>
          </a:prstGeom>
          <a:noFill/>
        </p:spPr>
        <p:txBody>
          <a:bodyPr wrap="square" rtlCol="0">
            <a:spAutoFit/>
          </a:bodyPr>
          <a:lstStyle/>
          <a:p>
            <a:r>
              <a:rPr lang="en-US" sz="2000" dirty="0"/>
              <a:t>c. 6 – 10%</a:t>
            </a:r>
          </a:p>
        </p:txBody>
      </p:sp>
      <p:sp>
        <p:nvSpPr>
          <p:cNvPr id="8" name="TextBox 7">
            <a:extLst>
              <a:ext uri="{FF2B5EF4-FFF2-40B4-BE49-F238E27FC236}">
                <a16:creationId xmlns:a16="http://schemas.microsoft.com/office/drawing/2014/main" id="{C31B7E2C-A24A-2148-8881-08BD6B9FE55A}"/>
              </a:ext>
            </a:extLst>
          </p:cNvPr>
          <p:cNvSpPr txBox="1"/>
          <p:nvPr/>
        </p:nvSpPr>
        <p:spPr>
          <a:xfrm>
            <a:off x="656822" y="4026063"/>
            <a:ext cx="2665927" cy="400110"/>
          </a:xfrm>
          <a:prstGeom prst="rect">
            <a:avLst/>
          </a:prstGeom>
          <a:noFill/>
        </p:spPr>
        <p:txBody>
          <a:bodyPr wrap="square" rtlCol="0">
            <a:spAutoFit/>
          </a:bodyPr>
          <a:lstStyle/>
          <a:p>
            <a:r>
              <a:rPr lang="en-US" sz="2000" dirty="0"/>
              <a:t>d. More than 10%</a:t>
            </a:r>
          </a:p>
        </p:txBody>
      </p:sp>
      <p:sp>
        <p:nvSpPr>
          <p:cNvPr id="9" name="Oval 8">
            <a:extLst>
              <a:ext uri="{FF2B5EF4-FFF2-40B4-BE49-F238E27FC236}">
                <a16:creationId xmlns:a16="http://schemas.microsoft.com/office/drawing/2014/main" id="{8ECD32E9-E221-854F-8319-EEB8CE5FC266}"/>
              </a:ext>
            </a:extLst>
          </p:cNvPr>
          <p:cNvSpPr/>
          <p:nvPr/>
        </p:nvSpPr>
        <p:spPr>
          <a:xfrm>
            <a:off x="4649273" y="2637981"/>
            <a:ext cx="2331076" cy="2410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4.6%</a:t>
            </a:r>
          </a:p>
        </p:txBody>
      </p:sp>
    </p:spTree>
    <p:extLst>
      <p:ext uri="{BB962C8B-B14F-4D97-AF65-F5344CB8AC3E}">
        <p14:creationId xmlns:p14="http://schemas.microsoft.com/office/powerpoint/2010/main" val="29206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5BC07-0071-0246-8E6D-A59E91627485}"/>
              </a:ext>
            </a:extLst>
          </p:cNvPr>
          <p:cNvSpPr>
            <a:spLocks noGrp="1"/>
          </p:cNvSpPr>
          <p:nvPr>
            <p:ph idx="1"/>
          </p:nvPr>
        </p:nvSpPr>
        <p:spPr>
          <a:xfrm>
            <a:off x="301082" y="560882"/>
            <a:ext cx="7722456" cy="1113371"/>
          </a:xfrm>
        </p:spPr>
        <p:txBody>
          <a:bodyPr/>
          <a:lstStyle/>
          <a:p>
            <a:pPr marL="0" indent="0" algn="ctr">
              <a:buNone/>
            </a:pPr>
            <a:r>
              <a:rPr lang="en-US" sz="3300" dirty="0">
                <a:solidFill>
                  <a:srgbClr val="000000"/>
                </a:solidFill>
                <a:latin typeface="Rockwell" panose="02060603020205020403" pitchFamily="18" charset="77"/>
              </a:rPr>
              <a:t>What % of GED® test-takers are Hispanic or Latino?</a:t>
            </a:r>
          </a:p>
          <a:p>
            <a:endParaRPr lang="en-US" dirty="0"/>
          </a:p>
        </p:txBody>
      </p:sp>
      <p:sp>
        <p:nvSpPr>
          <p:cNvPr id="4" name="Slide Number Placeholder 3">
            <a:extLst>
              <a:ext uri="{FF2B5EF4-FFF2-40B4-BE49-F238E27FC236}">
                <a16:creationId xmlns:a16="http://schemas.microsoft.com/office/drawing/2014/main" id="{F0A69080-2D34-764B-AE3D-3C446F95922D}"/>
              </a:ext>
            </a:extLst>
          </p:cNvPr>
          <p:cNvSpPr>
            <a:spLocks noGrp="1"/>
          </p:cNvSpPr>
          <p:nvPr>
            <p:ph type="sldNum" sz="quarter" idx="12"/>
          </p:nvPr>
        </p:nvSpPr>
        <p:spPr/>
        <p:txBody>
          <a:bodyPr/>
          <a:lstStyle/>
          <a:p>
            <a:fld id="{BAE26A2A-DE5F-EA41-900F-AB5C4F1D9848}" type="slidenum">
              <a:rPr lang="en-US" smtClean="0"/>
              <a:t>88</a:t>
            </a:fld>
            <a:endParaRPr lang="en-US"/>
          </a:p>
        </p:txBody>
      </p:sp>
      <p:sp>
        <p:nvSpPr>
          <p:cNvPr id="2" name="TextBox 1">
            <a:extLst>
              <a:ext uri="{FF2B5EF4-FFF2-40B4-BE49-F238E27FC236}">
                <a16:creationId xmlns:a16="http://schemas.microsoft.com/office/drawing/2014/main" id="{6C24AFA5-C209-0443-BC0B-75E4C3860D41}"/>
              </a:ext>
            </a:extLst>
          </p:cNvPr>
          <p:cNvSpPr txBox="1"/>
          <p:nvPr/>
        </p:nvSpPr>
        <p:spPr>
          <a:xfrm>
            <a:off x="656823" y="2360816"/>
            <a:ext cx="1403798" cy="400110"/>
          </a:xfrm>
          <a:prstGeom prst="rect">
            <a:avLst/>
          </a:prstGeom>
          <a:noFill/>
        </p:spPr>
        <p:txBody>
          <a:bodyPr wrap="square" rtlCol="0">
            <a:spAutoFit/>
          </a:bodyPr>
          <a:lstStyle/>
          <a:p>
            <a:r>
              <a:rPr lang="en-US" sz="2000" dirty="0"/>
              <a:t>a. 0 – 10%</a:t>
            </a:r>
          </a:p>
        </p:txBody>
      </p:sp>
      <p:sp>
        <p:nvSpPr>
          <p:cNvPr id="6" name="TextBox 5">
            <a:extLst>
              <a:ext uri="{FF2B5EF4-FFF2-40B4-BE49-F238E27FC236}">
                <a16:creationId xmlns:a16="http://schemas.microsoft.com/office/drawing/2014/main" id="{18D4D0F8-2E14-334C-836D-BF2D544B3E94}"/>
              </a:ext>
            </a:extLst>
          </p:cNvPr>
          <p:cNvSpPr txBox="1"/>
          <p:nvPr/>
        </p:nvSpPr>
        <p:spPr>
          <a:xfrm>
            <a:off x="656822" y="2894696"/>
            <a:ext cx="1701660" cy="400110"/>
          </a:xfrm>
          <a:prstGeom prst="rect">
            <a:avLst/>
          </a:prstGeom>
          <a:noFill/>
        </p:spPr>
        <p:txBody>
          <a:bodyPr wrap="square" rtlCol="0">
            <a:spAutoFit/>
          </a:bodyPr>
          <a:lstStyle/>
          <a:p>
            <a:r>
              <a:rPr lang="en-US" sz="2000" dirty="0"/>
              <a:t>b. 11 – 24%</a:t>
            </a:r>
          </a:p>
        </p:txBody>
      </p:sp>
      <p:sp>
        <p:nvSpPr>
          <p:cNvPr id="7" name="TextBox 6">
            <a:extLst>
              <a:ext uri="{FF2B5EF4-FFF2-40B4-BE49-F238E27FC236}">
                <a16:creationId xmlns:a16="http://schemas.microsoft.com/office/drawing/2014/main" id="{4677C948-BEAC-EF43-A3FF-A1337CF6776F}"/>
              </a:ext>
            </a:extLst>
          </p:cNvPr>
          <p:cNvSpPr txBox="1"/>
          <p:nvPr/>
        </p:nvSpPr>
        <p:spPr>
          <a:xfrm>
            <a:off x="656822" y="3460380"/>
            <a:ext cx="1701659" cy="400110"/>
          </a:xfrm>
          <a:prstGeom prst="rect">
            <a:avLst/>
          </a:prstGeom>
          <a:noFill/>
        </p:spPr>
        <p:txBody>
          <a:bodyPr wrap="square" rtlCol="0">
            <a:spAutoFit/>
          </a:bodyPr>
          <a:lstStyle/>
          <a:p>
            <a:r>
              <a:rPr lang="en-US" sz="2000" dirty="0"/>
              <a:t>c. 25 – 35%</a:t>
            </a:r>
          </a:p>
        </p:txBody>
      </p:sp>
      <p:sp>
        <p:nvSpPr>
          <p:cNvPr id="8" name="TextBox 7">
            <a:extLst>
              <a:ext uri="{FF2B5EF4-FFF2-40B4-BE49-F238E27FC236}">
                <a16:creationId xmlns:a16="http://schemas.microsoft.com/office/drawing/2014/main" id="{C31B7E2C-A24A-2148-8881-08BD6B9FE55A}"/>
              </a:ext>
            </a:extLst>
          </p:cNvPr>
          <p:cNvSpPr txBox="1"/>
          <p:nvPr/>
        </p:nvSpPr>
        <p:spPr>
          <a:xfrm>
            <a:off x="656822" y="4026063"/>
            <a:ext cx="2665927" cy="400110"/>
          </a:xfrm>
          <a:prstGeom prst="rect">
            <a:avLst/>
          </a:prstGeom>
          <a:noFill/>
        </p:spPr>
        <p:txBody>
          <a:bodyPr wrap="square" rtlCol="0">
            <a:spAutoFit/>
          </a:bodyPr>
          <a:lstStyle/>
          <a:p>
            <a:r>
              <a:rPr lang="en-US" sz="2000" dirty="0"/>
              <a:t>d. More than 35%</a:t>
            </a:r>
          </a:p>
        </p:txBody>
      </p:sp>
      <p:sp>
        <p:nvSpPr>
          <p:cNvPr id="9" name="Oval 8">
            <a:extLst>
              <a:ext uri="{FF2B5EF4-FFF2-40B4-BE49-F238E27FC236}">
                <a16:creationId xmlns:a16="http://schemas.microsoft.com/office/drawing/2014/main" id="{8ECD32E9-E221-854F-8319-EEB8CE5FC266}"/>
              </a:ext>
            </a:extLst>
          </p:cNvPr>
          <p:cNvSpPr/>
          <p:nvPr/>
        </p:nvSpPr>
        <p:spPr>
          <a:xfrm>
            <a:off x="4649273" y="2637981"/>
            <a:ext cx="2331076" cy="2410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96791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3B2329-40E5-4A43-9702-960AC830608C}"/>
              </a:ext>
            </a:extLst>
          </p:cNvPr>
          <p:cNvSpPr>
            <a:spLocks noGrp="1"/>
          </p:cNvSpPr>
          <p:nvPr>
            <p:ph type="sldNum" sz="quarter" idx="12"/>
          </p:nvPr>
        </p:nvSpPr>
        <p:spPr/>
        <p:txBody>
          <a:bodyPr/>
          <a:lstStyle/>
          <a:p>
            <a:fld id="{BAE26A2A-DE5F-EA41-900F-AB5C4F1D9848}" type="slidenum">
              <a:rPr lang="en-US" smtClean="0"/>
              <a:t>89</a:t>
            </a:fld>
            <a:endParaRPr lang="en-US"/>
          </a:p>
        </p:txBody>
      </p:sp>
      <p:pic>
        <p:nvPicPr>
          <p:cNvPr id="5" name="Picture 4">
            <a:extLst>
              <a:ext uri="{FF2B5EF4-FFF2-40B4-BE49-F238E27FC236}">
                <a16:creationId xmlns:a16="http://schemas.microsoft.com/office/drawing/2014/main" id="{506AFFAA-033D-FE43-82CB-5C11CCF4AC68}"/>
              </a:ext>
            </a:extLst>
          </p:cNvPr>
          <p:cNvPicPr>
            <a:picLocks noChangeAspect="1"/>
          </p:cNvPicPr>
          <p:nvPr/>
        </p:nvPicPr>
        <p:blipFill>
          <a:blip r:embed="rId2"/>
          <a:stretch>
            <a:fillRect/>
          </a:stretch>
        </p:blipFill>
        <p:spPr>
          <a:xfrm>
            <a:off x="2650406" y="1690695"/>
            <a:ext cx="4026279" cy="352604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AADFCD9C-470D-BA45-A398-C0A68D853C87}"/>
              </a:ext>
            </a:extLst>
          </p:cNvPr>
          <p:cNvSpPr txBox="1"/>
          <p:nvPr/>
        </p:nvSpPr>
        <p:spPr>
          <a:xfrm>
            <a:off x="371142" y="5412658"/>
            <a:ext cx="8584806" cy="861774"/>
          </a:xfrm>
          <a:prstGeom prst="rect">
            <a:avLst/>
          </a:prstGeom>
          <a:noFill/>
        </p:spPr>
        <p:txBody>
          <a:bodyPr wrap="square" rtlCol="0">
            <a:spAutoFit/>
          </a:bodyPr>
          <a:lstStyle/>
          <a:p>
            <a:r>
              <a:rPr lang="en-US" sz="1800" dirty="0"/>
              <a:t>GED Testing Service partnered with </a:t>
            </a:r>
            <a:r>
              <a:rPr lang="en-US" sz="1800" dirty="0" err="1"/>
              <a:t>Paxen</a:t>
            </a:r>
            <a:r>
              <a:rPr lang="en-US" sz="1800" dirty="0"/>
              <a:t> Publishing to promote </a:t>
            </a:r>
            <a:r>
              <a:rPr lang="en-US" sz="1800" dirty="0" err="1"/>
              <a:t>Paxen</a:t>
            </a:r>
            <a:r>
              <a:rPr lang="en-US" sz="1800" dirty="0"/>
              <a:t> Focus Spanish digital courseware, which is based on content from </a:t>
            </a:r>
            <a:r>
              <a:rPr lang="en-US" sz="1800" dirty="0" err="1"/>
              <a:t>Steck</a:t>
            </a:r>
            <a:r>
              <a:rPr lang="en-US" sz="1800" dirty="0"/>
              <a:t>-Vaughn books</a:t>
            </a:r>
          </a:p>
          <a:p>
            <a:endParaRPr lang="en-US" dirty="0"/>
          </a:p>
        </p:txBody>
      </p:sp>
      <p:sp>
        <p:nvSpPr>
          <p:cNvPr id="13" name="Title 1">
            <a:extLst>
              <a:ext uri="{FF2B5EF4-FFF2-40B4-BE49-F238E27FC236}">
                <a16:creationId xmlns:a16="http://schemas.microsoft.com/office/drawing/2014/main" id="{14EADFB7-3358-D545-AFF1-6F802964B230}"/>
              </a:ext>
            </a:extLst>
          </p:cNvPr>
          <p:cNvSpPr>
            <a:spLocks noGrp="1"/>
          </p:cNvSpPr>
          <p:nvPr>
            <p:ph type="title"/>
          </p:nvPr>
        </p:nvSpPr>
        <p:spPr>
          <a:xfrm>
            <a:off x="301081" y="525108"/>
            <a:ext cx="8724931" cy="1165587"/>
          </a:xfrm>
        </p:spPr>
        <p:txBody>
          <a:bodyPr>
            <a:normAutofit/>
          </a:bodyPr>
          <a:lstStyle/>
          <a:p>
            <a:r>
              <a:rPr lang="en-US" dirty="0"/>
              <a:t>Teachers wanted more GED® prep materials for their Spanish-speaking students</a:t>
            </a:r>
          </a:p>
        </p:txBody>
      </p:sp>
    </p:spTree>
    <p:extLst>
      <p:ext uri="{BB962C8B-B14F-4D97-AF65-F5344CB8AC3E}">
        <p14:creationId xmlns:p14="http://schemas.microsoft.com/office/powerpoint/2010/main" val="1264053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5"/>
          <p:cNvSpPr txBox="1">
            <a:spLocks noGrp="1"/>
          </p:cNvSpPr>
          <p:nvPr>
            <p:ph type="title"/>
          </p:nvPr>
        </p:nvSpPr>
        <p:spPr>
          <a:xfrm>
            <a:off x="301086" y="880953"/>
            <a:ext cx="4457700" cy="36816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4500"/>
              <a:buFont typeface="Rockwell"/>
              <a:buNone/>
            </a:pPr>
            <a:r>
              <a:rPr lang="en-US" sz="4500" b="0" i="0" u="none" strike="noStrike" cap="none" dirty="0">
                <a:solidFill>
                  <a:schemeClr val="lt1"/>
                </a:solidFill>
                <a:latin typeface="Rockwell"/>
                <a:ea typeface="Rockwell"/>
                <a:cs typeface="Rockwell"/>
                <a:sym typeface="Rockwell"/>
              </a:rPr>
              <a:t>GED Manager – Prep Connect</a:t>
            </a:r>
            <a:br>
              <a:rPr lang="en-US" sz="4500" b="0" i="0" u="none" strike="noStrike" cap="none" dirty="0">
                <a:solidFill>
                  <a:schemeClr val="lt1"/>
                </a:solidFill>
                <a:latin typeface="Rockwell"/>
                <a:ea typeface="Rockwell"/>
                <a:cs typeface="Rockwell"/>
                <a:sym typeface="Rockwell"/>
              </a:rPr>
            </a:br>
            <a:br>
              <a:rPr lang="en-US" sz="4500" b="0" i="0" u="none" strike="noStrike" cap="none" dirty="0">
                <a:solidFill>
                  <a:schemeClr val="lt1"/>
                </a:solidFill>
                <a:latin typeface="Rockwell"/>
                <a:ea typeface="Rockwell"/>
                <a:cs typeface="Rockwell"/>
                <a:sym typeface="Rockwell"/>
              </a:rPr>
            </a:br>
            <a:r>
              <a:rPr lang="en-US" sz="1800" b="0" i="1" u="none" strike="noStrike" cap="none" dirty="0">
                <a:solidFill>
                  <a:srgbClr val="92D050"/>
                </a:solidFill>
                <a:latin typeface="+mn-lt"/>
                <a:sym typeface="Rockwell"/>
              </a:rPr>
              <a:t>Enabling Adult Ed Staff to Connect with potential students</a:t>
            </a:r>
            <a:endParaRPr sz="1800" i="1" dirty="0">
              <a:solidFill>
                <a:srgbClr val="92D050"/>
              </a:solidFill>
              <a:latin typeface="+mn-lt"/>
            </a:endParaRPr>
          </a:p>
        </p:txBody>
      </p:sp>
      <p:pic>
        <p:nvPicPr>
          <p:cNvPr id="845" name="Google Shape;845;p115"/>
          <p:cNvPicPr preferRelativeResize="0">
            <a:picLocks noGrp="1"/>
          </p:cNvPicPr>
          <p:nvPr>
            <p:ph type="pic" idx="2"/>
          </p:nvPr>
        </p:nvPicPr>
        <p:blipFill rotWithShape="1">
          <a:blip r:embed="rId3">
            <a:alphaModFix/>
          </a:blip>
          <a:srcRect l="311" t="-3168" r="57009" b="-362"/>
          <a:stretch/>
        </p:blipFill>
        <p:spPr>
          <a:xfrm>
            <a:off x="5043487" y="230187"/>
            <a:ext cx="4114800" cy="6651000"/>
          </a:xfrm>
          <a:prstGeom prst="rect">
            <a:avLst/>
          </a:prstGeom>
          <a:solidFill>
            <a:schemeClr val="accent1"/>
          </a:solidFill>
          <a:ln>
            <a:noFill/>
          </a:ln>
        </p:spPr>
      </p:pic>
      <p:pic>
        <p:nvPicPr>
          <p:cNvPr id="5" name="Google Shape;700;p95">
            <a:extLst>
              <a:ext uri="{FF2B5EF4-FFF2-40B4-BE49-F238E27FC236}">
                <a16:creationId xmlns:a16="http://schemas.microsoft.com/office/drawing/2014/main" id="{0698E1FF-2E6A-40F3-85B2-92C3CE138B01}"/>
              </a:ext>
            </a:extLst>
          </p:cNvPr>
          <p:cNvPicPr preferRelativeResize="0">
            <a:picLocks/>
          </p:cNvPicPr>
          <p:nvPr/>
        </p:nvPicPr>
        <p:blipFill rotWithShape="1">
          <a:blip r:embed="rId4">
            <a:alphaModFix/>
          </a:blip>
          <a:srcRect l="29418" r="29418"/>
          <a:stretch/>
        </p:blipFill>
        <p:spPr>
          <a:xfrm>
            <a:off x="5043490" y="230188"/>
            <a:ext cx="4100400" cy="6627900"/>
          </a:xfrm>
          <a:prstGeom prst="rect">
            <a:avLst/>
          </a:prstGeom>
          <a:solidFill>
            <a:srgbClr val="D8D8D8"/>
          </a:solidFill>
          <a:ln>
            <a:noFill/>
          </a:ln>
        </p:spPr>
      </p:pic>
    </p:spTree>
    <p:extLst>
      <p:ext uri="{BB962C8B-B14F-4D97-AF65-F5344CB8AC3E}">
        <p14:creationId xmlns:p14="http://schemas.microsoft.com/office/powerpoint/2010/main" val="13173714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C605DE-D4C5-A342-BBA3-5F89FEE5ED2C}"/>
              </a:ext>
            </a:extLst>
          </p:cNvPr>
          <p:cNvSpPr>
            <a:spLocks noGrp="1"/>
          </p:cNvSpPr>
          <p:nvPr>
            <p:ph type="sldNum" sz="quarter" idx="12"/>
          </p:nvPr>
        </p:nvSpPr>
        <p:spPr/>
        <p:txBody>
          <a:bodyPr/>
          <a:lstStyle/>
          <a:p>
            <a:fld id="{BAE26A2A-DE5F-EA41-900F-AB5C4F1D9848}" type="slidenum">
              <a:rPr lang="en-US" smtClean="0"/>
              <a:t>90</a:t>
            </a:fld>
            <a:endParaRPr lang="en-US"/>
          </a:p>
        </p:txBody>
      </p:sp>
      <p:sp>
        <p:nvSpPr>
          <p:cNvPr id="7" name="Title 1">
            <a:extLst>
              <a:ext uri="{FF2B5EF4-FFF2-40B4-BE49-F238E27FC236}">
                <a16:creationId xmlns:a16="http://schemas.microsoft.com/office/drawing/2014/main" id="{2691B426-8843-3143-AA16-AF66BA7538D6}"/>
              </a:ext>
            </a:extLst>
          </p:cNvPr>
          <p:cNvSpPr>
            <a:spLocks noGrp="1"/>
          </p:cNvSpPr>
          <p:nvPr>
            <p:ph type="title"/>
          </p:nvPr>
        </p:nvSpPr>
        <p:spPr>
          <a:xfrm>
            <a:off x="301081" y="525108"/>
            <a:ext cx="8724931" cy="1165587"/>
          </a:xfrm>
        </p:spPr>
        <p:txBody>
          <a:bodyPr>
            <a:normAutofit fontScale="90000"/>
          </a:bodyPr>
          <a:lstStyle/>
          <a:p>
            <a:r>
              <a:rPr lang="en-US" dirty="0"/>
              <a:t>Online courses with audio, video and interactive content developed specifically for adult learners</a:t>
            </a:r>
          </a:p>
        </p:txBody>
      </p:sp>
      <p:pic>
        <p:nvPicPr>
          <p:cNvPr id="9" name="Content Placeholder 8">
            <a:extLst>
              <a:ext uri="{FF2B5EF4-FFF2-40B4-BE49-F238E27FC236}">
                <a16:creationId xmlns:a16="http://schemas.microsoft.com/office/drawing/2014/main" id="{F0AF6674-623A-9C4D-A241-9976B39C0877}"/>
              </a:ext>
            </a:extLst>
          </p:cNvPr>
          <p:cNvPicPr>
            <a:picLocks noGrp="1" noChangeAspect="1"/>
          </p:cNvPicPr>
          <p:nvPr>
            <p:ph idx="1"/>
          </p:nvPr>
        </p:nvPicPr>
        <p:blipFill>
          <a:blip r:embed="rId2"/>
          <a:stretch>
            <a:fillRect/>
          </a:stretch>
        </p:blipFill>
        <p:spPr>
          <a:xfrm>
            <a:off x="815792" y="1698263"/>
            <a:ext cx="7695507" cy="4324023"/>
          </a:xfrm>
        </p:spPr>
      </p:pic>
      <p:sp>
        <p:nvSpPr>
          <p:cNvPr id="10" name="Oval 9">
            <a:extLst>
              <a:ext uri="{FF2B5EF4-FFF2-40B4-BE49-F238E27FC236}">
                <a16:creationId xmlns:a16="http://schemas.microsoft.com/office/drawing/2014/main" id="{B92D32E4-051C-D44C-B0AC-2F03BBFAA9AA}"/>
              </a:ext>
            </a:extLst>
          </p:cNvPr>
          <p:cNvSpPr/>
          <p:nvPr/>
        </p:nvSpPr>
        <p:spPr>
          <a:xfrm>
            <a:off x="941806" y="4980954"/>
            <a:ext cx="1576910" cy="15749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100% Aligned to the GED® Test</a:t>
            </a:r>
          </a:p>
        </p:txBody>
      </p:sp>
    </p:spTree>
    <p:extLst>
      <p:ext uri="{BB962C8B-B14F-4D97-AF65-F5344CB8AC3E}">
        <p14:creationId xmlns:p14="http://schemas.microsoft.com/office/powerpoint/2010/main" val="10707333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9D80-BFBC-AD49-8D66-6929B2F40A8E}"/>
              </a:ext>
            </a:extLst>
          </p:cNvPr>
          <p:cNvSpPr>
            <a:spLocks noGrp="1"/>
          </p:cNvSpPr>
          <p:nvPr>
            <p:ph type="title"/>
          </p:nvPr>
        </p:nvSpPr>
        <p:spPr/>
        <p:txBody>
          <a:bodyPr>
            <a:normAutofit fontScale="90000"/>
          </a:bodyPr>
          <a:lstStyle/>
          <a:p>
            <a:r>
              <a:rPr lang="en-US" dirty="0"/>
              <a:t>Real-time monitoring of students’ performance, skills mastery and time on task</a:t>
            </a:r>
            <a:br>
              <a:rPr lang="en-US" dirty="0"/>
            </a:br>
            <a:endParaRPr lang="en-US" dirty="0"/>
          </a:p>
        </p:txBody>
      </p:sp>
      <p:sp>
        <p:nvSpPr>
          <p:cNvPr id="4" name="Slide Number Placeholder 3">
            <a:extLst>
              <a:ext uri="{FF2B5EF4-FFF2-40B4-BE49-F238E27FC236}">
                <a16:creationId xmlns:a16="http://schemas.microsoft.com/office/drawing/2014/main" id="{AC5424C1-4BE1-7C46-9A6F-5989DE3CD8CE}"/>
              </a:ext>
            </a:extLst>
          </p:cNvPr>
          <p:cNvSpPr>
            <a:spLocks noGrp="1"/>
          </p:cNvSpPr>
          <p:nvPr>
            <p:ph type="sldNum" sz="quarter" idx="12"/>
          </p:nvPr>
        </p:nvSpPr>
        <p:spPr/>
        <p:txBody>
          <a:bodyPr/>
          <a:lstStyle/>
          <a:p>
            <a:fld id="{BAE26A2A-DE5F-EA41-900F-AB5C4F1D9848}" type="slidenum">
              <a:rPr lang="en-US" smtClean="0"/>
              <a:t>91</a:t>
            </a:fld>
            <a:endParaRPr lang="en-US"/>
          </a:p>
        </p:txBody>
      </p:sp>
      <p:pic>
        <p:nvPicPr>
          <p:cNvPr id="8" name="Content Placeholder 7">
            <a:extLst>
              <a:ext uri="{FF2B5EF4-FFF2-40B4-BE49-F238E27FC236}">
                <a16:creationId xmlns:a16="http://schemas.microsoft.com/office/drawing/2014/main" id="{F718C00A-6491-B440-AEAC-13897FC9612D}"/>
              </a:ext>
            </a:extLst>
          </p:cNvPr>
          <p:cNvPicPr>
            <a:picLocks noGrp="1" noChangeAspect="1"/>
          </p:cNvPicPr>
          <p:nvPr>
            <p:ph idx="1"/>
          </p:nvPr>
        </p:nvPicPr>
        <p:blipFill>
          <a:blip r:embed="rId2"/>
          <a:stretch>
            <a:fillRect/>
          </a:stretch>
        </p:blipFill>
        <p:spPr>
          <a:xfrm>
            <a:off x="634289" y="1600542"/>
            <a:ext cx="7924207" cy="4452527"/>
          </a:xfrm>
        </p:spPr>
      </p:pic>
    </p:spTree>
    <p:extLst>
      <p:ext uri="{BB962C8B-B14F-4D97-AF65-F5344CB8AC3E}">
        <p14:creationId xmlns:p14="http://schemas.microsoft.com/office/powerpoint/2010/main" val="26855405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BB4D5-45A1-1448-A0C7-990ABD6D21B7}"/>
              </a:ext>
            </a:extLst>
          </p:cNvPr>
          <p:cNvSpPr>
            <a:spLocks noGrp="1"/>
          </p:cNvSpPr>
          <p:nvPr>
            <p:ph type="sldNum" sz="quarter" idx="12"/>
          </p:nvPr>
        </p:nvSpPr>
        <p:spPr/>
        <p:txBody>
          <a:bodyPr/>
          <a:lstStyle/>
          <a:p>
            <a:fld id="{BAE26A2A-DE5F-EA41-900F-AB5C4F1D9848}" type="slidenum">
              <a:rPr lang="en-US" smtClean="0"/>
              <a:t>92</a:t>
            </a:fld>
            <a:endParaRPr lang="en-US"/>
          </a:p>
        </p:txBody>
      </p:sp>
      <p:sp>
        <p:nvSpPr>
          <p:cNvPr id="3" name="Text Placeholder 2">
            <a:extLst>
              <a:ext uri="{FF2B5EF4-FFF2-40B4-BE49-F238E27FC236}">
                <a16:creationId xmlns:a16="http://schemas.microsoft.com/office/drawing/2014/main" id="{E954C731-8B65-0142-BBF1-5930FB80231F}"/>
              </a:ext>
            </a:extLst>
          </p:cNvPr>
          <p:cNvSpPr>
            <a:spLocks noGrp="1"/>
          </p:cNvSpPr>
          <p:nvPr>
            <p:ph type="body" sz="quarter" idx="18"/>
          </p:nvPr>
        </p:nvSpPr>
        <p:spPr>
          <a:xfrm>
            <a:off x="1329782" y="2447442"/>
            <a:ext cx="6693340" cy="2360531"/>
          </a:xfrm>
        </p:spPr>
        <p:txBody>
          <a:bodyPr>
            <a:normAutofit fontScale="40000" lnSpcReduction="20000"/>
          </a:bodyPr>
          <a:lstStyle/>
          <a:p>
            <a:r>
              <a:rPr lang="en-US" sz="3400" dirty="0" err="1"/>
              <a:t>Paxen</a:t>
            </a:r>
            <a:r>
              <a:rPr lang="en-US" sz="3400" dirty="0"/>
              <a:t> Focus Spanish courseware eliminates the language barrier and allows our students to focus on the content.</a:t>
            </a:r>
          </a:p>
          <a:p>
            <a:r>
              <a:rPr lang="en-US" sz="3400" dirty="0"/>
              <a:t>				- Principal, Post Correctional Facility</a:t>
            </a:r>
          </a:p>
          <a:p>
            <a:endParaRPr lang="en-US" sz="3400" dirty="0"/>
          </a:p>
          <a:p>
            <a:r>
              <a:rPr lang="en-US" sz="3400" dirty="0"/>
              <a:t>The lessons are engaging and students can easily follow the content from one topic or skill to the next.  Built in tests and quizzes give instructors the ability to gauge students’ progress so that when necessary, they can fill learning gaps that are evident.  </a:t>
            </a:r>
          </a:p>
          <a:p>
            <a:r>
              <a:rPr lang="en-US" sz="3400" dirty="0"/>
              <a:t>			- Instructional Specialist, Palm Beach County</a:t>
            </a:r>
          </a:p>
          <a:p>
            <a:endParaRPr lang="en-US" sz="2600" dirty="0"/>
          </a:p>
          <a:p>
            <a:endParaRPr lang="en-US" sz="2600" dirty="0"/>
          </a:p>
          <a:p>
            <a:endParaRPr lang="en-US" dirty="0"/>
          </a:p>
        </p:txBody>
      </p:sp>
    </p:spTree>
    <p:extLst>
      <p:ext uri="{BB962C8B-B14F-4D97-AF65-F5344CB8AC3E}">
        <p14:creationId xmlns:p14="http://schemas.microsoft.com/office/powerpoint/2010/main" val="36493906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72A67C-9943-494C-A21B-5ED219CAC759}"/>
              </a:ext>
            </a:extLst>
          </p:cNvPr>
          <p:cNvSpPr>
            <a:spLocks noGrp="1"/>
          </p:cNvSpPr>
          <p:nvPr>
            <p:ph idx="1"/>
          </p:nvPr>
        </p:nvSpPr>
        <p:spPr/>
        <p:txBody>
          <a:bodyPr/>
          <a:lstStyle/>
          <a:p>
            <a:pPr marL="0" indent="0">
              <a:buNone/>
            </a:pPr>
            <a:r>
              <a:rPr lang="en-US" sz="3000" dirty="0">
                <a:latin typeface="Rockwell" panose="02060603020205020403" pitchFamily="18" charset="77"/>
              </a:rPr>
              <a:t>To learn more about </a:t>
            </a:r>
            <a:r>
              <a:rPr lang="en-US" sz="3000" dirty="0" err="1">
                <a:latin typeface="Rockwell" panose="02060603020205020403" pitchFamily="18" charset="77"/>
              </a:rPr>
              <a:t>Paxen</a:t>
            </a:r>
            <a:r>
              <a:rPr lang="en-US" sz="3000" dirty="0">
                <a:latin typeface="Rockwell" panose="02060603020205020403" pitchFamily="18" charset="77"/>
              </a:rPr>
              <a:t> Focus in Spanish:</a:t>
            </a:r>
          </a:p>
          <a:p>
            <a:pPr marL="0" indent="0">
              <a:buNone/>
            </a:pPr>
            <a:endParaRPr lang="en-US" sz="2800" dirty="0">
              <a:latin typeface="Rockwell" panose="02060603020205020403" pitchFamily="18" charset="77"/>
            </a:endParaRPr>
          </a:p>
          <a:p>
            <a:r>
              <a:rPr lang="en-US" dirty="0"/>
              <a:t>Stop by </a:t>
            </a:r>
            <a:r>
              <a:rPr lang="en-US" dirty="0" err="1"/>
              <a:t>Paxen’s</a:t>
            </a:r>
            <a:r>
              <a:rPr lang="en-US" dirty="0"/>
              <a:t> booth during the conference</a:t>
            </a:r>
          </a:p>
          <a:p>
            <a:endParaRPr lang="en-US" dirty="0"/>
          </a:p>
          <a:p>
            <a:r>
              <a:rPr lang="en-US" dirty="0"/>
              <a:t>Email </a:t>
            </a:r>
            <a:r>
              <a:rPr lang="en-US" dirty="0">
                <a:hlinkClick r:id="rId2"/>
              </a:rPr>
              <a:t>customerservice@paxenpublishing.com</a:t>
            </a:r>
            <a:r>
              <a:rPr lang="en-US" dirty="0"/>
              <a:t> and be sure to include the state where your program is located</a:t>
            </a:r>
          </a:p>
          <a:p>
            <a:endParaRPr lang="en-US" dirty="0"/>
          </a:p>
        </p:txBody>
      </p:sp>
      <p:sp>
        <p:nvSpPr>
          <p:cNvPr id="2" name="Slide Number Placeholder 1">
            <a:extLst>
              <a:ext uri="{FF2B5EF4-FFF2-40B4-BE49-F238E27FC236}">
                <a16:creationId xmlns:a16="http://schemas.microsoft.com/office/drawing/2014/main" id="{2823A4D6-F9A0-FB45-AC63-51C36649A621}"/>
              </a:ext>
            </a:extLst>
          </p:cNvPr>
          <p:cNvSpPr>
            <a:spLocks noGrp="1"/>
          </p:cNvSpPr>
          <p:nvPr>
            <p:ph type="sldNum" sz="quarter" idx="12"/>
          </p:nvPr>
        </p:nvSpPr>
        <p:spPr/>
        <p:txBody>
          <a:bodyPr/>
          <a:lstStyle/>
          <a:p>
            <a:fld id="{BAE26A2A-DE5F-EA41-900F-AB5C4F1D9848}" type="slidenum">
              <a:rPr lang="en-US" smtClean="0"/>
              <a:t>93</a:t>
            </a:fld>
            <a:endParaRPr lang="en-US"/>
          </a:p>
        </p:txBody>
      </p:sp>
    </p:spTree>
    <p:extLst>
      <p:ext uri="{BB962C8B-B14F-4D97-AF65-F5344CB8AC3E}">
        <p14:creationId xmlns:p14="http://schemas.microsoft.com/office/powerpoint/2010/main" val="22636180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5"/>
          <p:cNvSpPr txBox="1">
            <a:spLocks noGrp="1"/>
          </p:cNvSpPr>
          <p:nvPr>
            <p:ph type="title"/>
          </p:nvPr>
        </p:nvSpPr>
        <p:spPr>
          <a:xfrm>
            <a:off x="301086" y="880953"/>
            <a:ext cx="4457700" cy="22298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4500"/>
              <a:buFont typeface="Rockwell"/>
              <a:buNone/>
            </a:pPr>
            <a:r>
              <a:rPr lang="en-US" sz="4500" b="0" i="0" u="none" strike="noStrike" cap="none" dirty="0">
                <a:solidFill>
                  <a:schemeClr val="lt1"/>
                </a:solidFill>
                <a:latin typeface="Rockwell"/>
                <a:ea typeface="Rockwell"/>
                <a:cs typeface="Rockwell"/>
                <a:sym typeface="Rockwell"/>
              </a:rPr>
              <a:t>GED Flash</a:t>
            </a:r>
            <a:r>
              <a:rPr lang="en-US" cap="small" baseline="30000" dirty="0"/>
              <a:t>®</a:t>
            </a:r>
            <a:endParaRPr dirty="0"/>
          </a:p>
        </p:txBody>
      </p:sp>
      <p:sp>
        <p:nvSpPr>
          <p:cNvPr id="3" name="Picture Placeholder 2">
            <a:extLst>
              <a:ext uri="{FF2B5EF4-FFF2-40B4-BE49-F238E27FC236}">
                <a16:creationId xmlns:a16="http://schemas.microsoft.com/office/drawing/2014/main" id="{AB807A19-7DE8-4907-A09F-49255F0CE5E2}"/>
              </a:ext>
            </a:extLst>
          </p:cNvPr>
          <p:cNvSpPr>
            <a:spLocks noGrp="1"/>
          </p:cNvSpPr>
          <p:nvPr>
            <p:ph type="pic" idx="2"/>
          </p:nvPr>
        </p:nvSpPr>
        <p:spPr/>
      </p:sp>
      <p:pic>
        <p:nvPicPr>
          <p:cNvPr id="4" name="Picture 3">
            <a:extLst>
              <a:ext uri="{FF2B5EF4-FFF2-40B4-BE49-F238E27FC236}">
                <a16:creationId xmlns:a16="http://schemas.microsoft.com/office/drawing/2014/main" id="{29345D1E-36EE-4EB5-B45E-B37E3339C806}"/>
              </a:ext>
            </a:extLst>
          </p:cNvPr>
          <p:cNvPicPr>
            <a:picLocks noChangeAspect="1"/>
          </p:cNvPicPr>
          <p:nvPr/>
        </p:nvPicPr>
        <p:blipFill>
          <a:blip r:embed="rId3"/>
          <a:stretch>
            <a:fillRect/>
          </a:stretch>
        </p:blipFill>
        <p:spPr>
          <a:xfrm>
            <a:off x="5043490" y="230188"/>
            <a:ext cx="4100510" cy="6627812"/>
          </a:xfrm>
          <a:prstGeom prst="rect">
            <a:avLst/>
          </a:prstGeom>
        </p:spPr>
      </p:pic>
    </p:spTree>
    <p:extLst>
      <p:ext uri="{BB962C8B-B14F-4D97-AF65-F5344CB8AC3E}">
        <p14:creationId xmlns:p14="http://schemas.microsoft.com/office/powerpoint/2010/main" val="21895228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sldNum" sz="quarter" idx="12"/>
          </p:nvPr>
        </p:nvSpPr>
        <p:spPr>
          <a:xfrm>
            <a:off x="301082" y="6446837"/>
            <a:ext cx="2057400" cy="218070"/>
          </a:xfrm>
          <a:prstGeom prst="rect">
            <a:avLst/>
          </a:prstGeom>
          <a:noFill/>
          <a:ln>
            <a:noFill/>
          </a:ln>
        </p:spPr>
        <p:txBody>
          <a:bodyPr vert="horz" lIns="0" tIns="0" rIns="0" bIns="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00" b="0" i="0" u="none" strike="noStrike" cap="none">
                <a:solidFill>
                  <a:schemeClr val="bg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fld id="{A0787430-367F-844C-868B-A0250E95AAAB}" type="slidenum">
              <a:rPr lang="en-US" smtClean="0"/>
              <a:pPr marL="0" marR="0" lvl="0" indent="0" algn="l" defTabSz="914400" rtl="0" eaLnBrk="1" fontAlgn="auto" latinLnBrk="0" hangingPunct="1">
                <a:lnSpc>
                  <a:spcPct val="100000"/>
                </a:lnSpc>
                <a:spcBef>
                  <a:spcPts val="0"/>
                </a:spcBef>
                <a:spcAft>
                  <a:spcPts val="0"/>
                </a:spcAft>
                <a:buClrTx/>
                <a:buSzPct val="25000"/>
                <a:buFontTx/>
                <a:buNone/>
                <a:tabLst/>
                <a:defRPr/>
              </a:pPr>
              <a:t>95</a:t>
            </a:fld>
            <a:endParaRPr kumimoji="0" lang="en-US" sz="900"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9" name="Picture 8">
            <a:extLst>
              <a:ext uri="{FF2B5EF4-FFF2-40B4-BE49-F238E27FC236}">
                <a16:creationId xmlns:a16="http://schemas.microsoft.com/office/drawing/2014/main" id="{8AFD8C54-86D1-BF45-ABB7-381CB45DA514}"/>
              </a:ext>
            </a:extLst>
          </p:cNvPr>
          <p:cNvPicPr>
            <a:picLocks noChangeAspect="1"/>
          </p:cNvPicPr>
          <p:nvPr/>
        </p:nvPicPr>
        <p:blipFill>
          <a:blip r:embed="rId3"/>
          <a:stretch>
            <a:fillRect/>
          </a:stretch>
        </p:blipFill>
        <p:spPr>
          <a:xfrm>
            <a:off x="1974573" y="658950"/>
            <a:ext cx="5552661" cy="5552661"/>
          </a:xfrm>
          <a:prstGeom prst="rect">
            <a:avLst/>
          </a:prstGeom>
        </p:spPr>
      </p:pic>
    </p:spTree>
    <p:extLst>
      <p:ext uri="{BB962C8B-B14F-4D97-AF65-F5344CB8AC3E}">
        <p14:creationId xmlns:p14="http://schemas.microsoft.com/office/powerpoint/2010/main" val="32325364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5BC07-0071-0246-8E6D-A59E91627485}"/>
              </a:ext>
            </a:extLst>
          </p:cNvPr>
          <p:cNvSpPr>
            <a:spLocks noGrp="1"/>
          </p:cNvSpPr>
          <p:nvPr>
            <p:ph idx="1"/>
          </p:nvPr>
        </p:nvSpPr>
        <p:spPr>
          <a:xfrm>
            <a:off x="301082" y="1732860"/>
            <a:ext cx="8513956" cy="4048312"/>
          </a:xfrm>
        </p:spPr>
        <p:txBody>
          <a:bodyPr/>
          <a:lstStyle/>
          <a:p>
            <a:pPr marL="0" indent="0" algn="ctr">
              <a:buNone/>
            </a:pPr>
            <a:r>
              <a:rPr lang="en-US" sz="3200" dirty="0">
                <a:solidFill>
                  <a:srgbClr val="000000"/>
                </a:solidFill>
                <a:latin typeface="Rockwell" panose="02060603020205020403" pitchFamily="18" charset="77"/>
              </a:rPr>
              <a:t>Knowing that </a:t>
            </a:r>
            <a:r>
              <a:rPr lang="en-US" sz="3200" b="1" dirty="0">
                <a:solidFill>
                  <a:srgbClr val="000000"/>
                </a:solidFill>
                <a:latin typeface="Rockwell" panose="02060603020205020403" pitchFamily="18" charset="77"/>
              </a:rPr>
              <a:t>75%</a:t>
            </a:r>
            <a:r>
              <a:rPr lang="en-US" sz="3200" dirty="0">
                <a:solidFill>
                  <a:srgbClr val="000000"/>
                </a:solidFill>
                <a:latin typeface="Rockwell" panose="02060603020205020403" pitchFamily="18" charset="77"/>
              </a:rPr>
              <a:t> of students surveyed wanted more practice to prepare for the GED® test, what could we provide to them to help them practice, learn and feel more confident for the test?</a:t>
            </a:r>
          </a:p>
          <a:p>
            <a:endParaRPr lang="en-US" dirty="0"/>
          </a:p>
        </p:txBody>
      </p:sp>
      <p:sp>
        <p:nvSpPr>
          <p:cNvPr id="4" name="Slide Number Placeholder 3">
            <a:extLst>
              <a:ext uri="{FF2B5EF4-FFF2-40B4-BE49-F238E27FC236}">
                <a16:creationId xmlns:a16="http://schemas.microsoft.com/office/drawing/2014/main" id="{F0A69080-2D34-764B-AE3D-3C446F95922D}"/>
              </a:ext>
            </a:extLst>
          </p:cNvPr>
          <p:cNvSpPr>
            <a:spLocks noGrp="1"/>
          </p:cNvSpPr>
          <p:nvPr>
            <p:ph type="sldNum" sz="quarter" idx="12"/>
          </p:nvPr>
        </p:nvSpPr>
        <p:spPr/>
        <p:txBody>
          <a:bodyPr/>
          <a:lstStyle/>
          <a:p>
            <a:fld id="{BAE26A2A-DE5F-EA41-900F-AB5C4F1D9848}" type="slidenum">
              <a:rPr lang="en-US" smtClean="0"/>
              <a:t>96</a:t>
            </a:fld>
            <a:endParaRPr lang="en-US"/>
          </a:p>
        </p:txBody>
      </p:sp>
    </p:spTree>
    <p:extLst>
      <p:ext uri="{BB962C8B-B14F-4D97-AF65-F5344CB8AC3E}">
        <p14:creationId xmlns:p14="http://schemas.microsoft.com/office/powerpoint/2010/main" val="1555522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3600" dirty="0"/>
              <a:t>Practice and Feedback!</a:t>
            </a:r>
          </a:p>
        </p:txBody>
      </p:sp>
      <p:sp>
        <p:nvSpPr>
          <p:cNvPr id="410" name="Shape 410"/>
          <p:cNvSpPr txBox="1">
            <a:spLocks noGrp="1"/>
          </p:cNvSpPr>
          <p:nvPr>
            <p:ph type="sldNum" sz="quarter" idx="12"/>
          </p:nvPr>
        </p:nvSpPr>
        <p:spPr>
          <a:prstGeom prst="rect">
            <a:avLst/>
          </a:prstGeom>
          <a:noFill/>
          <a:ln>
            <a:noFill/>
          </a:ln>
        </p:spPr>
        <p:txBody>
          <a:bodyPr lIns="0" tIns="0" rIns="0" bIns="0" anchor="b" anchorCtr="0">
            <a:noAutofit/>
          </a:bodyPr>
          <a:lstStyle/>
          <a:p>
            <a:pPr lvl="0" rtl="0">
              <a:spcBef>
                <a:spcPts val="0"/>
              </a:spcBef>
              <a:buClr>
                <a:srgbClr val="000000"/>
              </a:buClr>
              <a:buSzPct val="25000"/>
              <a:buFont typeface="Arial"/>
              <a:buNone/>
            </a:pPr>
            <a:fld id="{00000000-1234-1234-1234-123412341234}" type="slidenum">
              <a:rPr lang="en-US"/>
              <a:t>97</a:t>
            </a:fld>
            <a:endParaRPr lang="en-US"/>
          </a:p>
        </p:txBody>
      </p:sp>
      <p:sp>
        <p:nvSpPr>
          <p:cNvPr id="411" name="Shape 411"/>
          <p:cNvSpPr txBox="1">
            <a:spLocks noGrp="1"/>
          </p:cNvSpPr>
          <p:nvPr>
            <p:ph type="body" idx="4294967295"/>
          </p:nvPr>
        </p:nvSpPr>
        <p:spPr>
          <a:xfrm>
            <a:off x="328961" y="1334453"/>
            <a:ext cx="7326313" cy="4616450"/>
          </a:xfrm>
          <a:prstGeom prst="rect">
            <a:avLst/>
          </a:prstGeom>
          <a:noFill/>
          <a:ln>
            <a:noFill/>
          </a:ln>
        </p:spPr>
        <p:txBody>
          <a:bodyPr lIns="0" tIns="0" rIns="0" bIns="0" anchor="t" anchorCtr="0">
            <a:noAutofit/>
          </a:bodyPr>
          <a:lstStyle/>
          <a:p>
            <a:pPr marL="342900" marR="0" lvl="0" indent="-342900" algn="l" rtl="0">
              <a:lnSpc>
                <a:spcPct val="130000"/>
              </a:lnSpc>
              <a:spcBef>
                <a:spcPts val="0"/>
              </a:spcBef>
              <a:spcAft>
                <a:spcPts val="0"/>
              </a:spcAft>
              <a:buClr>
                <a:schemeClr val="dk1"/>
              </a:buClr>
              <a:buSzPct val="100000"/>
              <a:buFont typeface="Arial"/>
              <a:buChar char="•"/>
            </a:pPr>
            <a:r>
              <a:rPr lang="en-US" dirty="0"/>
              <a:t>93% of students indicated they are interested in more practice test items and feedback</a:t>
            </a:r>
          </a:p>
          <a:p>
            <a:pPr marL="342900" marR="0" lvl="0" indent="-342900" algn="l" rtl="0">
              <a:lnSpc>
                <a:spcPct val="130000"/>
              </a:lnSpc>
              <a:spcBef>
                <a:spcPts val="0"/>
              </a:spcBef>
              <a:spcAft>
                <a:spcPts val="0"/>
              </a:spcAft>
              <a:buClr>
                <a:schemeClr val="dk1"/>
              </a:buClr>
              <a:buSzPct val="100000"/>
              <a:buFont typeface="Arial"/>
              <a:buChar char="•"/>
            </a:pPr>
            <a:r>
              <a:rPr lang="en-US" dirty="0"/>
              <a:t>#1 on the list of most-wanted resources</a:t>
            </a:r>
          </a:p>
          <a:p>
            <a:pPr marL="342900" marR="0" lvl="0" indent="-342900" algn="l" rtl="0">
              <a:lnSpc>
                <a:spcPct val="130000"/>
              </a:lnSpc>
              <a:spcBef>
                <a:spcPts val="0"/>
              </a:spcBef>
              <a:spcAft>
                <a:spcPts val="0"/>
              </a:spcAft>
              <a:buClr>
                <a:schemeClr val="dk1"/>
              </a:buClr>
              <a:buSzPct val="100000"/>
              <a:buFont typeface="Arial"/>
              <a:buChar char="•"/>
            </a:pPr>
            <a:r>
              <a:rPr lang="en-US" dirty="0"/>
              <a:t>Accessible anywhere from a mobile phone, tablet or computer</a:t>
            </a:r>
          </a:p>
          <a:p>
            <a:pPr marL="342900" marR="0" lvl="0" indent="-342900" algn="l" rtl="0">
              <a:lnSpc>
                <a:spcPct val="130000"/>
              </a:lnSpc>
              <a:spcBef>
                <a:spcPts val="0"/>
              </a:spcBef>
              <a:spcAft>
                <a:spcPts val="0"/>
              </a:spcAft>
              <a:buClr>
                <a:schemeClr val="dk1"/>
              </a:buClr>
              <a:buSzPct val="100000"/>
              <a:buFont typeface="Arial"/>
              <a:buChar char="•"/>
            </a:pPr>
            <a:r>
              <a:rPr lang="en-US" dirty="0"/>
              <a:t>Available for adult education programs – </a:t>
            </a:r>
            <a:r>
              <a:rPr lang="en-US" i="1" dirty="0"/>
              <a:t>GED Flash for Organizations</a:t>
            </a:r>
          </a:p>
          <a:p>
            <a:pPr marL="342900" indent="-342900">
              <a:lnSpc>
                <a:spcPct val="130000"/>
              </a:lnSpc>
              <a:spcBef>
                <a:spcPts val="0"/>
              </a:spcBef>
              <a:buClr>
                <a:schemeClr val="dk1"/>
              </a:buClr>
              <a:buSzPct val="100000"/>
              <a:buFont typeface="Arial"/>
              <a:buChar char="•"/>
            </a:pPr>
            <a:r>
              <a:rPr lang="en-US" dirty="0"/>
              <a:t>Available to students studying on their own (monthly access fee)</a:t>
            </a:r>
          </a:p>
          <a:p>
            <a:pPr marL="0" marR="0" lvl="0" indent="0" algn="l" rtl="0">
              <a:lnSpc>
                <a:spcPct val="130000"/>
              </a:lnSpc>
              <a:spcBef>
                <a:spcPts val="0"/>
              </a:spcBef>
              <a:spcAft>
                <a:spcPts val="0"/>
              </a:spcAft>
              <a:buClr>
                <a:schemeClr val="dk1"/>
              </a:buClr>
              <a:buSzPct val="100000"/>
              <a:buNone/>
            </a:pPr>
            <a:endParaRPr lang="en-US" i="1" dirty="0"/>
          </a:p>
        </p:txBody>
      </p:sp>
    </p:spTree>
    <p:extLst>
      <p:ext uri="{BB962C8B-B14F-4D97-AF65-F5344CB8AC3E}">
        <p14:creationId xmlns:p14="http://schemas.microsoft.com/office/powerpoint/2010/main" val="9992460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US" sz="3600" dirty="0"/>
              <a:t>Practice and Feedback!</a:t>
            </a:r>
          </a:p>
        </p:txBody>
      </p:sp>
      <p:sp>
        <p:nvSpPr>
          <p:cNvPr id="410" name="Shape 410"/>
          <p:cNvSpPr txBox="1">
            <a:spLocks noGrp="1"/>
          </p:cNvSpPr>
          <p:nvPr>
            <p:ph type="sldNum" sz="quarter" idx="12"/>
          </p:nvPr>
        </p:nvSpPr>
        <p:spPr>
          <a:prstGeom prst="rect">
            <a:avLst/>
          </a:prstGeom>
          <a:noFill/>
          <a:ln>
            <a:noFill/>
          </a:ln>
        </p:spPr>
        <p:txBody>
          <a:bodyPr lIns="0" tIns="0" rIns="0" bIns="0" anchor="b" anchorCtr="0">
            <a:noAutofit/>
          </a:bodyPr>
          <a:lstStyle/>
          <a:p>
            <a:pPr lvl="0" rtl="0">
              <a:spcBef>
                <a:spcPts val="0"/>
              </a:spcBef>
              <a:buClr>
                <a:srgbClr val="000000"/>
              </a:buClr>
              <a:buSzPct val="25000"/>
              <a:buFont typeface="Arial"/>
              <a:buNone/>
            </a:pPr>
            <a:fld id="{00000000-1234-1234-1234-123412341234}" type="slidenum">
              <a:rPr lang="en-US"/>
              <a:t>98</a:t>
            </a:fld>
            <a:endParaRPr lang="en-US"/>
          </a:p>
        </p:txBody>
      </p:sp>
      <p:sp>
        <p:nvSpPr>
          <p:cNvPr id="411" name="Shape 411"/>
          <p:cNvSpPr txBox="1">
            <a:spLocks noGrp="1"/>
          </p:cNvSpPr>
          <p:nvPr>
            <p:ph type="body" idx="4294967295"/>
          </p:nvPr>
        </p:nvSpPr>
        <p:spPr>
          <a:xfrm>
            <a:off x="328961" y="1334453"/>
            <a:ext cx="7326313" cy="4616450"/>
          </a:xfrm>
          <a:prstGeom prst="rect">
            <a:avLst/>
          </a:prstGeom>
          <a:noFill/>
          <a:ln>
            <a:noFill/>
          </a:ln>
        </p:spPr>
        <p:txBody>
          <a:bodyPr lIns="0" tIns="0" rIns="0" bIns="0" anchor="t" anchorCtr="0">
            <a:noAutofit/>
          </a:bodyPr>
          <a:lstStyle/>
          <a:p>
            <a:pPr marL="342900" marR="0" lvl="0" indent="-342900" algn="l" rtl="0">
              <a:lnSpc>
                <a:spcPct val="130000"/>
              </a:lnSpc>
              <a:spcBef>
                <a:spcPts val="0"/>
              </a:spcBef>
              <a:spcAft>
                <a:spcPts val="0"/>
              </a:spcAft>
              <a:buClr>
                <a:schemeClr val="dk1"/>
              </a:buClr>
              <a:buSzPct val="100000"/>
              <a:buFont typeface="Arial"/>
              <a:buChar char="•"/>
            </a:pPr>
            <a:r>
              <a:rPr lang="en-US" dirty="0"/>
              <a:t>Adult education programs purchase via Aztec Software </a:t>
            </a:r>
          </a:p>
          <a:p>
            <a:pPr marL="342900" marR="0" lvl="0" indent="-342900" algn="l" rtl="0">
              <a:lnSpc>
                <a:spcPct val="130000"/>
              </a:lnSpc>
              <a:spcBef>
                <a:spcPts val="0"/>
              </a:spcBef>
              <a:spcAft>
                <a:spcPts val="0"/>
              </a:spcAft>
              <a:buClr>
                <a:schemeClr val="dk1"/>
              </a:buClr>
              <a:buSzPct val="100000"/>
              <a:buFont typeface="Arial"/>
              <a:buChar char="•"/>
            </a:pPr>
            <a:r>
              <a:rPr lang="en-US" dirty="0"/>
              <a:t>Adult education programs who use this product will have access to administrative reports showing student performance data, time on task, strengths &amp; weaknesses</a:t>
            </a:r>
          </a:p>
          <a:p>
            <a:pPr marL="342900" marR="0" lvl="0" indent="-342900" algn="l" rtl="0">
              <a:lnSpc>
                <a:spcPct val="130000"/>
              </a:lnSpc>
              <a:spcBef>
                <a:spcPts val="0"/>
              </a:spcBef>
              <a:spcAft>
                <a:spcPts val="0"/>
              </a:spcAft>
              <a:buClr>
                <a:schemeClr val="dk1"/>
              </a:buClr>
              <a:buSzPct val="100000"/>
              <a:buFont typeface="Arial"/>
              <a:buChar char="•"/>
            </a:pPr>
            <a:r>
              <a:rPr lang="en-US" dirty="0"/>
              <a:t>More than 6,000 practice test questions across the 4 subject areas </a:t>
            </a:r>
          </a:p>
          <a:p>
            <a:pPr marL="342900" marR="0" lvl="0" indent="-342900" algn="l" rtl="0">
              <a:lnSpc>
                <a:spcPct val="130000"/>
              </a:lnSpc>
              <a:spcBef>
                <a:spcPts val="0"/>
              </a:spcBef>
              <a:spcAft>
                <a:spcPts val="0"/>
              </a:spcAft>
              <a:buClr>
                <a:schemeClr val="dk1"/>
              </a:buClr>
              <a:buSzPct val="100000"/>
              <a:buFont typeface="Arial"/>
              <a:buChar char="•"/>
            </a:pPr>
            <a:r>
              <a:rPr lang="en-US" dirty="0"/>
              <a:t>Instant feedback with answer explanation </a:t>
            </a:r>
          </a:p>
          <a:p>
            <a:pPr marL="342900" indent="-342900">
              <a:lnSpc>
                <a:spcPct val="130000"/>
              </a:lnSpc>
              <a:spcBef>
                <a:spcPts val="0"/>
              </a:spcBef>
              <a:buClr>
                <a:schemeClr val="dk1"/>
              </a:buClr>
              <a:buSzPct val="100000"/>
            </a:pPr>
            <a:r>
              <a:rPr lang="en-US" sz="2400" dirty="0">
                <a:hlinkClick r:id="rId3"/>
              </a:rPr>
              <a:t>http://www.aztecsoftware.com/gedflash/</a:t>
            </a:r>
            <a:r>
              <a:rPr lang="en-US" sz="2400" dirty="0"/>
              <a:t> </a:t>
            </a:r>
          </a:p>
          <a:p>
            <a:pPr marL="342900" marR="0" lvl="0" indent="-342900" algn="l" rtl="0">
              <a:lnSpc>
                <a:spcPct val="130000"/>
              </a:lnSpc>
              <a:spcBef>
                <a:spcPts val="0"/>
              </a:spcBef>
              <a:spcAft>
                <a:spcPts val="0"/>
              </a:spcAft>
              <a:buClr>
                <a:schemeClr val="dk1"/>
              </a:buClr>
              <a:buSzPct val="100000"/>
              <a:buFont typeface="Arial"/>
              <a:buChar char="•"/>
            </a:pPr>
            <a:endParaRPr lang="en-US" dirty="0"/>
          </a:p>
          <a:p>
            <a:pPr marL="0" marR="0" lvl="0" indent="0" algn="l" rtl="0">
              <a:lnSpc>
                <a:spcPct val="130000"/>
              </a:lnSpc>
              <a:spcBef>
                <a:spcPts val="0"/>
              </a:spcBef>
              <a:spcAft>
                <a:spcPts val="0"/>
              </a:spcAft>
              <a:buClr>
                <a:schemeClr val="dk1"/>
              </a:buClr>
              <a:buSzPct val="100000"/>
              <a:buNone/>
            </a:pPr>
            <a:endParaRPr lang="en-US" dirty="0"/>
          </a:p>
          <a:p>
            <a:pPr marL="342900" indent="-342900">
              <a:lnSpc>
                <a:spcPct val="130000"/>
              </a:lnSpc>
              <a:spcBef>
                <a:spcPts val="0"/>
              </a:spcBef>
              <a:buClr>
                <a:schemeClr val="dk1"/>
              </a:buClr>
              <a:buSzPct val="100000"/>
              <a:buFont typeface="Arial"/>
              <a:buChar char="•"/>
            </a:pPr>
            <a:endParaRPr lang="en-US" dirty="0"/>
          </a:p>
          <a:p>
            <a:pPr marL="0" marR="0" lvl="0" indent="0" algn="l" rtl="0">
              <a:lnSpc>
                <a:spcPct val="130000"/>
              </a:lnSpc>
              <a:spcBef>
                <a:spcPts val="0"/>
              </a:spcBef>
              <a:spcAft>
                <a:spcPts val="0"/>
              </a:spcAft>
              <a:buClr>
                <a:schemeClr val="dk1"/>
              </a:buClr>
              <a:buSzPct val="100000"/>
              <a:buNone/>
            </a:pPr>
            <a:endParaRPr lang="en-US" i="1" dirty="0"/>
          </a:p>
        </p:txBody>
      </p:sp>
    </p:spTree>
    <p:extLst>
      <p:ext uri="{BB962C8B-B14F-4D97-AF65-F5344CB8AC3E}">
        <p14:creationId xmlns:p14="http://schemas.microsoft.com/office/powerpoint/2010/main" val="18722999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0FF53-512D-FA41-926E-5911C78878B8}"/>
              </a:ext>
            </a:extLst>
          </p:cNvPr>
          <p:cNvSpPr>
            <a:spLocks noGrp="1"/>
          </p:cNvSpPr>
          <p:nvPr>
            <p:ph type="title"/>
          </p:nvPr>
        </p:nvSpPr>
        <p:spPr/>
        <p:txBody>
          <a:bodyPr/>
          <a:lstStyle/>
          <a:p>
            <a:r>
              <a:rPr lang="en-US" dirty="0"/>
              <a:t>GED Flash for Organizations: An Interactive Tool to Help Students Pass</a:t>
            </a:r>
          </a:p>
        </p:txBody>
      </p:sp>
      <p:pic>
        <p:nvPicPr>
          <p:cNvPr id="6" name="Content Placeholder 5">
            <a:extLst>
              <a:ext uri="{FF2B5EF4-FFF2-40B4-BE49-F238E27FC236}">
                <a16:creationId xmlns:a16="http://schemas.microsoft.com/office/drawing/2014/main" id="{70369693-7DF3-7440-94FA-34571CF52713}"/>
              </a:ext>
            </a:extLst>
          </p:cNvPr>
          <p:cNvPicPr>
            <a:picLocks noGrp="1" noChangeAspect="1"/>
          </p:cNvPicPr>
          <p:nvPr>
            <p:ph idx="1"/>
          </p:nvPr>
        </p:nvPicPr>
        <p:blipFill>
          <a:blip r:embed="rId2"/>
          <a:stretch>
            <a:fillRect/>
          </a:stretch>
        </p:blipFill>
        <p:spPr>
          <a:xfrm>
            <a:off x="1891806" y="2541446"/>
            <a:ext cx="5332510" cy="2592975"/>
          </a:xfrm>
        </p:spPr>
      </p:pic>
      <p:sp>
        <p:nvSpPr>
          <p:cNvPr id="4" name="Slide Number Placeholder 3">
            <a:extLst>
              <a:ext uri="{FF2B5EF4-FFF2-40B4-BE49-F238E27FC236}">
                <a16:creationId xmlns:a16="http://schemas.microsoft.com/office/drawing/2014/main" id="{C5348666-83BD-EE42-9B7B-A3B290717FC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2DBD020-8579-2542-BDFD-0DCA822F5595}"/>
              </a:ext>
            </a:extLst>
          </p:cNvPr>
          <p:cNvSpPr txBox="1"/>
          <p:nvPr/>
        </p:nvSpPr>
        <p:spPr>
          <a:xfrm>
            <a:off x="387207" y="1783028"/>
            <a:ext cx="8513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Developed in partnership between GED Testing Service and Aztec Software</a:t>
            </a:r>
          </a:p>
        </p:txBody>
      </p:sp>
      <p:sp>
        <p:nvSpPr>
          <p:cNvPr id="8" name="TextBox 7">
            <a:extLst>
              <a:ext uri="{FF2B5EF4-FFF2-40B4-BE49-F238E27FC236}">
                <a16:creationId xmlns:a16="http://schemas.microsoft.com/office/drawing/2014/main" id="{F1BB7B61-4D45-0F48-8A97-C60836BA75CF}"/>
              </a:ext>
            </a:extLst>
          </p:cNvPr>
          <p:cNvSpPr txBox="1"/>
          <p:nvPr/>
        </p:nvSpPr>
        <p:spPr>
          <a:xfrm>
            <a:off x="430269" y="5355543"/>
            <a:ext cx="84278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tool helps students prepare for each subject while building confidence step by step.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84BB4F3-EC85-3D44-A9BB-E340EAEB321D}"/>
              </a:ext>
            </a:extLst>
          </p:cNvPr>
          <p:cNvCxnSpPr>
            <a:cxnSpLocks/>
          </p:cNvCxnSpPr>
          <p:nvPr/>
        </p:nvCxnSpPr>
        <p:spPr>
          <a:xfrm>
            <a:off x="7652825" y="6203852"/>
            <a:ext cx="0" cy="433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3488FC5-7B50-6643-8A5E-DFB2FED30BD9}"/>
              </a:ext>
            </a:extLst>
          </p:cNvPr>
          <p:cNvPicPr>
            <a:picLocks noChangeAspect="1"/>
          </p:cNvPicPr>
          <p:nvPr/>
        </p:nvPicPr>
        <p:blipFill>
          <a:blip r:embed="rId3"/>
          <a:stretch>
            <a:fillRect/>
          </a:stretch>
        </p:blipFill>
        <p:spPr>
          <a:xfrm>
            <a:off x="6189070" y="6143893"/>
            <a:ext cx="1342952" cy="552980"/>
          </a:xfrm>
          <a:prstGeom prst="rect">
            <a:avLst/>
          </a:prstGeom>
        </p:spPr>
      </p:pic>
    </p:spTree>
    <p:extLst>
      <p:ext uri="{BB962C8B-B14F-4D97-AF65-F5344CB8AC3E}">
        <p14:creationId xmlns:p14="http://schemas.microsoft.com/office/powerpoint/2010/main" val="3825169501"/>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28830</TotalTime>
  <Words>3370</Words>
  <Application>Microsoft Office PowerPoint</Application>
  <PresentationFormat>On-screen Show (4:3)</PresentationFormat>
  <Paragraphs>589</Paragraphs>
  <Slides>122</Slides>
  <Notes>69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122</vt:i4>
      </vt:variant>
    </vt:vector>
  </HeadingPairs>
  <TitlesOfParts>
    <vt:vector size="128" baseType="lpstr">
      <vt:lpstr>Arial</vt:lpstr>
      <vt:lpstr>Impact</vt:lpstr>
      <vt:lpstr>Rockwell</vt:lpstr>
      <vt:lpstr>Calibri</vt:lpstr>
      <vt:lpstr>Roboto</vt:lpstr>
      <vt:lpstr>GEDTS_theme_2018</vt:lpstr>
      <vt:lpstr>PowerPoint Presentation</vt:lpstr>
      <vt:lpstr>GED® - It is more than a test; it is a program!</vt:lpstr>
      <vt:lpstr>Agenda</vt:lpstr>
      <vt:lpstr>Helping students connect to you </vt:lpstr>
      <vt:lpstr>PowerPoint Presentation</vt:lpstr>
      <vt:lpstr>PowerPoint Presentation</vt:lpstr>
      <vt:lpstr>Once a program is selected, student has option to remove at any time</vt:lpstr>
      <vt:lpstr>A variety of ways that students can share scores with your program</vt:lpstr>
      <vt:lpstr>GED Manager – Prep Connect  Enabling Adult Ed Staff to Connect with potential students</vt:lpstr>
      <vt:lpstr>PowerPoint Presentation</vt:lpstr>
      <vt:lpstr>Click on Manage GED® Prep Connect Enrollment</vt:lpstr>
      <vt:lpstr>PowerPoint Presentation</vt:lpstr>
      <vt:lpstr>Choose the Enrollment Status from the drop down menu</vt:lpstr>
      <vt:lpstr>PowerPoint Presentation</vt:lpstr>
      <vt:lpstr>PowerPoint Presentation</vt:lpstr>
      <vt:lpstr>PowerPoint Presentation</vt:lpstr>
      <vt:lpstr>PowerPoint Presentation</vt:lpstr>
      <vt:lpstr>Tips for outreach to interested students </vt:lpstr>
      <vt:lpstr>Example of text message outreach via Remind.com </vt:lpstr>
      <vt:lpstr>Additional information available</vt:lpstr>
      <vt:lpstr>Retention</vt:lpstr>
      <vt:lpstr>GED Manager for Adult Educators</vt:lpstr>
      <vt:lpstr>Adult Educator’s GED Manager home page</vt:lpstr>
      <vt:lpstr>Manage Student Options ➔ Student Search</vt:lpstr>
      <vt:lpstr>Manage Student ➔ Student Search</vt:lpstr>
      <vt:lpstr>Student scores and score reports</vt:lpstr>
      <vt:lpstr>Score reports</vt:lpstr>
      <vt:lpstr>PowerPoint Presentation</vt:lpstr>
      <vt:lpstr>PowerPoint Presentation</vt:lpstr>
      <vt:lpstr>Choose fields for sorting</vt:lpstr>
      <vt:lpstr>NOTE: It will only show your adult education center and only those students who chose to share their scores with you.</vt:lpstr>
      <vt:lpstr>Print or Export Reports</vt:lpstr>
      <vt:lpstr>PowerPoint Presentation</vt:lpstr>
      <vt:lpstr>PowerPoint Presentation</vt:lpstr>
      <vt:lpstr>Requesting Access to GED Manager</vt:lpstr>
      <vt:lpstr>GED Manager Accounts</vt:lpstr>
      <vt:lpstr>GEDWorkstm</vt:lpstr>
      <vt:lpstr>What is GEDWorksTM</vt:lpstr>
      <vt:lpstr>PowerPoint Presentation</vt:lpstr>
      <vt:lpstr>Benefits for Employees</vt:lpstr>
      <vt:lpstr>Results  Prepping for the GED® </vt:lpstr>
      <vt:lpstr>GED.com  click on “Educators &amp; Admins”</vt:lpstr>
      <vt:lpstr>PowerPoint Presentation</vt:lpstr>
      <vt:lpstr>Educator resources galore!</vt:lpstr>
      <vt:lpstr>Free Classroom Materials</vt:lpstr>
      <vt:lpstr>Practice Test and Study Guides</vt:lpstr>
      <vt:lpstr>GED Student Study Guide</vt:lpstr>
      <vt:lpstr>Each study guide covers topics, time for the test, format and example questions – </vt:lpstr>
      <vt:lpstr>Study Guides</vt:lpstr>
      <vt:lpstr>Reference Sheets &amp; Extended Response tools</vt:lpstr>
      <vt:lpstr>Reference Sheets &amp; Extended Response tools</vt:lpstr>
      <vt:lpstr>PowerPoint Presentation</vt:lpstr>
      <vt:lpstr>Brand New! Extended Response Scoring Tool for the GED Ready®</vt:lpstr>
      <vt:lpstr>Sample of Trait 1</vt:lpstr>
      <vt:lpstr>PowerPoint Presentation</vt:lpstr>
      <vt:lpstr>PowerPoint Presentation</vt:lpstr>
      <vt:lpstr>Where to find the videos</vt:lpstr>
      <vt:lpstr>In Session Educator Newsletter Stay up-to-date by subscribing </vt:lpstr>
      <vt:lpstr>Scroll back to the top and click on “Teaching the GED® Test” again to see additional resources…</vt:lpstr>
      <vt:lpstr>Let’s look at the Teaching Resources!</vt:lpstr>
      <vt:lpstr>Teaching Resources</vt:lpstr>
      <vt:lpstr>Educator Handbook</vt:lpstr>
      <vt:lpstr>New Educator Handbook! </vt:lpstr>
      <vt:lpstr>New Educator Checklist! </vt:lpstr>
      <vt:lpstr>Skills Students Need to Pass Also known as Performance Level Descriptors or PLDs, see exactly what skills students need to demonstrate to attain each score level</vt:lpstr>
      <vt:lpstr>Performance Level Descriptors - chart</vt:lpstr>
      <vt:lpstr>Assessment Target Comparison Chart</vt:lpstr>
      <vt:lpstr>Performance Level Descriptors</vt:lpstr>
      <vt:lpstr>High Impact Indicators</vt:lpstr>
      <vt:lpstr>How-to-Guides for Supporting Students</vt:lpstr>
      <vt:lpstr>PowerPoint Presentation</vt:lpstr>
      <vt:lpstr>Assessment Guides for each subject</vt:lpstr>
      <vt:lpstr>Professional Development</vt:lpstr>
      <vt:lpstr>Test-taking tools </vt:lpstr>
      <vt:lpstr>https://ged.com/about_test/accommodations/</vt:lpstr>
      <vt:lpstr>Test Demonstrator</vt:lpstr>
      <vt:lpstr>Changing the screen color and font</vt:lpstr>
      <vt:lpstr>Using the highlight tool</vt:lpstr>
      <vt:lpstr>PowerPoint Presentation</vt:lpstr>
      <vt:lpstr>Using the Flag for Review</vt:lpstr>
      <vt:lpstr>Using the Navigator</vt:lpstr>
      <vt:lpstr>Using the Navigator</vt:lpstr>
      <vt:lpstr>Accommodations</vt:lpstr>
      <vt:lpstr>How to apply for Accommodations https://ged.com/about_test/accommodations/</vt:lpstr>
      <vt:lpstr>Vendor Products</vt:lpstr>
      <vt:lpstr>PowerPoint Presentation</vt:lpstr>
      <vt:lpstr>PowerPoint Presentation</vt:lpstr>
      <vt:lpstr>PowerPoint Presentation</vt:lpstr>
      <vt:lpstr>Teachers wanted more GED® prep materials for their Spanish-speaking students</vt:lpstr>
      <vt:lpstr>Online courses with audio, video and interactive content developed specifically for adult learners</vt:lpstr>
      <vt:lpstr>Real-time monitoring of students’ performance, skills mastery and time on task </vt:lpstr>
      <vt:lpstr>PowerPoint Presentation</vt:lpstr>
      <vt:lpstr>PowerPoint Presentation</vt:lpstr>
      <vt:lpstr>GED Flash®</vt:lpstr>
      <vt:lpstr>PowerPoint Presentation</vt:lpstr>
      <vt:lpstr>PowerPoint Presentation</vt:lpstr>
      <vt:lpstr>Practice and Feedback!</vt:lpstr>
      <vt:lpstr>Practice and Feedback!</vt:lpstr>
      <vt:lpstr>GED Flash for Organizations: An Interactive Tool to Help Students Pass</vt:lpstr>
      <vt:lpstr>Data Shows: Improved Test Scores</vt:lpstr>
      <vt:lpstr>Data Shows: Higher Likelihood of Passing</vt:lpstr>
      <vt:lpstr>Data Shows: More Practice Means More Correct Answers</vt:lpstr>
      <vt:lpstr>Mastering GED Test Concepts</vt:lpstr>
      <vt:lpstr>Detailed Reporting and Insights</vt:lpstr>
      <vt:lpstr>Ready to help your students and save money? </vt:lpstr>
      <vt:lpstr>Results  After the test</vt:lpstr>
      <vt:lpstr>National Pass Rate—a comparison</vt:lpstr>
      <vt:lpstr>2018 National Data </vt:lpstr>
      <vt:lpstr>2018 Utah Data</vt:lpstr>
      <vt:lpstr>PowerPoint Presentation</vt:lpstr>
      <vt:lpstr>Persistence!</vt:lpstr>
      <vt:lpstr>Scoring of the GED® Test</vt:lpstr>
      <vt:lpstr>Updated NSC Results</vt:lpstr>
      <vt:lpstr>National Test-taker Data: 2014-2019 </vt:lpstr>
      <vt:lpstr>Utah Data: 2014-2019 11,122 Completers / 10,020 passers</vt:lpstr>
      <vt:lpstr>GED® score crosswalk to SAT and ACT</vt:lpstr>
      <vt:lpstr>About GED® College Ready (CR) and GED® College Ready + Credit (CR+) </vt:lpstr>
      <vt:lpstr>American Council on Education (ACE) Recommendations for the GED® Test</vt:lpstr>
      <vt:lpstr>Many colleges have already adopted the ACE® Credit Recommendations</vt:lpstr>
      <vt:lpstr>We need your help!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Lanphear, Liz</dc:creator>
  <cp:lastModifiedBy>Stitt, Tandalaya</cp:lastModifiedBy>
  <cp:revision>139</cp:revision>
  <dcterms:modified xsi:type="dcterms:W3CDTF">2019-09-13T15:36:55Z</dcterms:modified>
</cp:coreProperties>
</file>